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2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3.xml" ContentType="application/vnd.openxmlformats-officedocument.presentationml.notesSl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4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64" r:id="rId5"/>
    <p:sldId id="259" r:id="rId6"/>
    <p:sldId id="260" r:id="rId7"/>
    <p:sldId id="263" r:id="rId8"/>
    <p:sldId id="261" r:id="rId9"/>
    <p:sldId id="262" r:id="rId10"/>
    <p:sldId id="265" r:id="rId11"/>
    <p:sldId id="266" r:id="rId12"/>
    <p:sldId id="267" r:id="rId13"/>
    <p:sldId id="274" r:id="rId14"/>
    <p:sldId id="277" r:id="rId15"/>
    <p:sldId id="269" r:id="rId16"/>
    <p:sldId id="271" r:id="rId17"/>
    <p:sldId id="272" r:id="rId18"/>
    <p:sldId id="273" r:id="rId19"/>
    <p:sldId id="278" r:id="rId20"/>
    <p:sldId id="281" r:id="rId21"/>
    <p:sldId id="282" r:id="rId22"/>
    <p:sldId id="279" r:id="rId23"/>
    <p:sldId id="283" r:id="rId24"/>
    <p:sldId id="284" r:id="rId25"/>
    <p:sldId id="286" r:id="rId26"/>
    <p:sldId id="285" r:id="rId27"/>
    <p:sldId id="268" r:id="rId28"/>
    <p:sldId id="287" r:id="rId29"/>
    <p:sldId id="275" r:id="rId30"/>
    <p:sldId id="280" r:id="rId31"/>
    <p:sldId id="288" r:id="rId32"/>
    <p:sldId id="289" r:id="rId33"/>
    <p:sldId id="276" r:id="rId34"/>
  </p:sldIdLst>
  <p:sldSz cx="9144000" cy="6858000" type="screen4x3"/>
  <p:notesSz cx="6858000" cy="9144000"/>
  <p:embeddedFontLst>
    <p:embeddedFont>
      <p:font typeface="CMMI7" panose="020B0500000000000000" pitchFamily="34" charset="0"/>
      <p:regular r:id="rId36"/>
    </p:embeddedFont>
    <p:embeddedFont>
      <p:font typeface="CMMI5" panose="020B0500000000000000" pitchFamily="34" charset="0"/>
      <p:regular r:id="rId37"/>
    </p:embeddedFont>
    <p:embeddedFont>
      <p:font typeface="CMSY10ORIG" panose="020B0500000000000000" pitchFamily="34" charset="0"/>
      <p:regular r:id="rId38"/>
    </p:embeddedFont>
    <p:embeddedFont>
      <p:font typeface="CMR7" panose="020B0500000000000000" pitchFamily="34" charset="0"/>
      <p:regular r:id="rId39"/>
    </p:embeddedFont>
    <p:embeddedFont>
      <p:font typeface="CMMI10" panose="020B0500000000000000" pitchFamily="34" charset="0"/>
      <p:regular r:id="rId40"/>
    </p:embeddedFont>
    <p:embeddedFont>
      <p:font typeface="CMEX10" panose="020B0500000000000000" pitchFamily="34" charset="0"/>
      <p:regular r:id="rId41"/>
    </p:embeddedFont>
    <p:embeddedFont>
      <p:font typeface="CMR10" panose="020B0500000000000000" pitchFamily="34" charset="0"/>
      <p:regular r:id="rId42"/>
    </p:embeddedFont>
    <p:embeddedFont>
      <p:font typeface="Verdana" panose="020B0604030504040204" pitchFamily="34" charset="0"/>
      <p:regular r:id="rId43"/>
      <p:bold r:id="rId44"/>
      <p:italic r:id="rId45"/>
      <p:boldItalic r:id="rId46"/>
    </p:embeddedFont>
    <p:embeddedFont>
      <p:font typeface="CMTI10" panose="020B0500000000000000" pitchFamily="34" charset="0"/>
      <p:regular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060ABA"/>
    <a:srgbClr val="FEA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52C1F-6928-4E94-A185-93D687412E92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0531B-957D-4CDA-AD53-1093A3BA2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2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Maybe write some</a:t>
            </a:r>
            <a:r>
              <a:rPr lang="en-US" baseline="0" dirty="0" smtClean="0"/>
              <a:t> of it out on the board?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531B-957D-4CDA-AD53-1093A3BA238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74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Lemma 14 on p. 8 of paper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531B-957D-4CDA-AD53-1093A3BA238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32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Maybe explain</a:t>
            </a:r>
            <a:r>
              <a:rPr lang="en-US" baseline="0" dirty="0" smtClean="0"/>
              <a:t> mass decomposition on the board? Or add another slide somewhere?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531B-957D-4CDA-AD53-1093A3BA238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26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lemma 16 on pp.</a:t>
            </a:r>
            <a:r>
              <a:rPr lang="en-US" baseline="0" dirty="0" smtClean="0"/>
              <a:t> 10-11.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531B-957D-4CDA-AD53-1093A3BA238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17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55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5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84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55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73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335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7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72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8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98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BBA17-EFB9-4BAF-97F5-DD607B4A279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D03EE-5BBF-4778-A4AB-0CE454D25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4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5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tags" Target="../tags/tag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9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8.png"/><Relationship Id="rId5" Type="http://schemas.openxmlformats.org/officeDocument/2006/relationships/tags" Target="../tags/tag10.xml"/><Relationship Id="rId10" Type="http://schemas.openxmlformats.org/officeDocument/2006/relationships/image" Target="../media/image7.png"/><Relationship Id="rId4" Type="http://schemas.openxmlformats.org/officeDocument/2006/relationships/tags" Target="../tags/tag9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4.xml"/><Relationship Id="rId7" Type="http://schemas.openxmlformats.org/officeDocument/2006/relationships/image" Target="../media/image11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5.png"/><Relationship Id="rId5" Type="http://schemas.openxmlformats.org/officeDocument/2006/relationships/tags" Target="../tags/tag16.xml"/><Relationship Id="rId10" Type="http://schemas.openxmlformats.org/officeDocument/2006/relationships/image" Target="../media/image14.png"/><Relationship Id="rId4" Type="http://schemas.openxmlformats.org/officeDocument/2006/relationships/tags" Target="../tags/tag15.xml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9.xml"/><Relationship Id="rId7" Type="http://schemas.openxmlformats.org/officeDocument/2006/relationships/image" Target="../media/image16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0.png"/><Relationship Id="rId5" Type="http://schemas.openxmlformats.org/officeDocument/2006/relationships/tags" Target="../tags/tag21.xml"/><Relationship Id="rId10" Type="http://schemas.openxmlformats.org/officeDocument/2006/relationships/image" Target="../media/image19.png"/><Relationship Id="rId4" Type="http://schemas.openxmlformats.org/officeDocument/2006/relationships/tags" Target="../tags/tag20.xml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4.xml"/><Relationship Id="rId7" Type="http://schemas.openxmlformats.org/officeDocument/2006/relationships/image" Target="../media/image21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5.png"/><Relationship Id="rId5" Type="http://schemas.openxmlformats.org/officeDocument/2006/relationships/tags" Target="../tags/tag26.xml"/><Relationship Id="rId10" Type="http://schemas.openxmlformats.org/officeDocument/2006/relationships/image" Target="../media/image24.png"/><Relationship Id="rId4" Type="http://schemas.openxmlformats.org/officeDocument/2006/relationships/tags" Target="../tags/tag25.xml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29.xml"/><Relationship Id="rId7" Type="http://schemas.openxmlformats.org/officeDocument/2006/relationships/image" Target="../media/image26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0.png"/><Relationship Id="rId5" Type="http://schemas.openxmlformats.org/officeDocument/2006/relationships/tags" Target="../tags/tag31.xml"/><Relationship Id="rId10" Type="http://schemas.openxmlformats.org/officeDocument/2006/relationships/image" Target="../media/image29.png"/><Relationship Id="rId4" Type="http://schemas.openxmlformats.org/officeDocument/2006/relationships/tags" Target="../tags/tag30.xml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35.png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image" Target="../media/image34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33.png"/><Relationship Id="rId5" Type="http://schemas.openxmlformats.org/officeDocument/2006/relationships/tags" Target="../tags/tag36.xml"/><Relationship Id="rId10" Type="http://schemas.openxmlformats.org/officeDocument/2006/relationships/image" Target="../media/image32.png"/><Relationship Id="rId4" Type="http://schemas.openxmlformats.org/officeDocument/2006/relationships/tags" Target="../tags/tag35.xml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7" Type="http://schemas.openxmlformats.org/officeDocument/2006/relationships/image" Target="../media/image39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44.xml"/><Relationship Id="rId7" Type="http://schemas.openxmlformats.org/officeDocument/2006/relationships/image" Target="../media/image40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4.png"/><Relationship Id="rId5" Type="http://schemas.openxmlformats.org/officeDocument/2006/relationships/tags" Target="../tags/tag46.xml"/><Relationship Id="rId10" Type="http://schemas.openxmlformats.org/officeDocument/2006/relationships/image" Target="../media/image43.png"/><Relationship Id="rId4" Type="http://schemas.openxmlformats.org/officeDocument/2006/relationships/tags" Target="../tags/tag45.xml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tags" Target="../tags/tag49.xml"/><Relationship Id="rId7" Type="http://schemas.openxmlformats.org/officeDocument/2006/relationships/image" Target="../media/image45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9.png"/><Relationship Id="rId5" Type="http://schemas.openxmlformats.org/officeDocument/2006/relationships/tags" Target="../tags/tag51.xml"/><Relationship Id="rId10" Type="http://schemas.openxmlformats.org/officeDocument/2006/relationships/image" Target="../media/image48.png"/><Relationship Id="rId4" Type="http://schemas.openxmlformats.org/officeDocument/2006/relationships/tags" Target="../tags/tag50.xml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54.xml"/><Relationship Id="rId7" Type="http://schemas.openxmlformats.org/officeDocument/2006/relationships/image" Target="../media/image50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56.xml"/><Relationship Id="rId10" Type="http://schemas.openxmlformats.org/officeDocument/2006/relationships/image" Target="../media/image53.png"/><Relationship Id="rId4" Type="http://schemas.openxmlformats.org/officeDocument/2006/relationships/tags" Target="../tags/tag55.xml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tags" Target="../tags/tag58.xml"/><Relationship Id="rId16" Type="http://schemas.openxmlformats.org/officeDocument/2006/relationships/image" Target="../media/image59.pn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image" Target="../media/image54.png"/><Relationship Id="rId5" Type="http://schemas.openxmlformats.org/officeDocument/2006/relationships/tags" Target="../tags/tag61.xml"/><Relationship Id="rId15" Type="http://schemas.openxmlformats.org/officeDocument/2006/relationships/image" Target="../media/image58.png"/><Relationship Id="rId10" Type="http://schemas.openxmlformats.org/officeDocument/2006/relationships/notesSlide" Target="../notesSlides/notesSlide1.xml"/><Relationship Id="rId4" Type="http://schemas.openxmlformats.org/officeDocument/2006/relationships/tags" Target="../tags/tag60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13" Type="http://schemas.openxmlformats.org/officeDocument/2006/relationships/image" Target="../media/image62.png"/><Relationship Id="rId18" Type="http://schemas.openxmlformats.org/officeDocument/2006/relationships/image" Target="../media/image51.png"/><Relationship Id="rId3" Type="http://schemas.openxmlformats.org/officeDocument/2006/relationships/tags" Target="../tags/tag67.xml"/><Relationship Id="rId21" Type="http://schemas.openxmlformats.org/officeDocument/2006/relationships/image" Target="../media/image69.png"/><Relationship Id="rId7" Type="http://schemas.openxmlformats.org/officeDocument/2006/relationships/tags" Target="../tags/tag71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66.png"/><Relationship Id="rId2" Type="http://schemas.openxmlformats.org/officeDocument/2006/relationships/tags" Target="../tags/tag66.xml"/><Relationship Id="rId16" Type="http://schemas.openxmlformats.org/officeDocument/2006/relationships/image" Target="../media/image65.png"/><Relationship Id="rId20" Type="http://schemas.openxmlformats.org/officeDocument/2006/relationships/image" Target="../media/image68.png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tags" Target="../tags/tag75.xml"/><Relationship Id="rId5" Type="http://schemas.openxmlformats.org/officeDocument/2006/relationships/tags" Target="../tags/tag69.xml"/><Relationship Id="rId15" Type="http://schemas.openxmlformats.org/officeDocument/2006/relationships/image" Target="../media/image64.png"/><Relationship Id="rId23" Type="http://schemas.openxmlformats.org/officeDocument/2006/relationships/image" Target="../media/image71.png"/><Relationship Id="rId10" Type="http://schemas.openxmlformats.org/officeDocument/2006/relationships/tags" Target="../tags/tag74.xml"/><Relationship Id="rId19" Type="http://schemas.openxmlformats.org/officeDocument/2006/relationships/image" Target="../media/image67.png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4" Type="http://schemas.openxmlformats.org/officeDocument/2006/relationships/image" Target="../media/image63.png"/><Relationship Id="rId22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tags" Target="../tags/tag78.xml"/><Relationship Id="rId7" Type="http://schemas.openxmlformats.org/officeDocument/2006/relationships/image" Target="../media/image7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76.png"/><Relationship Id="rId5" Type="http://schemas.openxmlformats.org/officeDocument/2006/relationships/tags" Target="../tags/tag80.xml"/><Relationship Id="rId10" Type="http://schemas.openxmlformats.org/officeDocument/2006/relationships/image" Target="../media/image75.png"/><Relationship Id="rId4" Type="http://schemas.openxmlformats.org/officeDocument/2006/relationships/tags" Target="../tags/tag79.xml"/><Relationship Id="rId9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tags" Target="../tags/tag93.xml"/><Relationship Id="rId18" Type="http://schemas.openxmlformats.org/officeDocument/2006/relationships/image" Target="../media/image78.png"/><Relationship Id="rId26" Type="http://schemas.openxmlformats.org/officeDocument/2006/relationships/image" Target="../media/image86.png"/><Relationship Id="rId3" Type="http://schemas.openxmlformats.org/officeDocument/2006/relationships/tags" Target="../tags/tag83.xml"/><Relationship Id="rId21" Type="http://schemas.openxmlformats.org/officeDocument/2006/relationships/image" Target="../media/image81.png"/><Relationship Id="rId7" Type="http://schemas.openxmlformats.org/officeDocument/2006/relationships/tags" Target="../tags/tag87.xml"/><Relationship Id="rId12" Type="http://schemas.openxmlformats.org/officeDocument/2006/relationships/tags" Target="../tags/tag92.xml"/><Relationship Id="rId17" Type="http://schemas.openxmlformats.org/officeDocument/2006/relationships/image" Target="../media/image77.png"/><Relationship Id="rId25" Type="http://schemas.openxmlformats.org/officeDocument/2006/relationships/image" Target="../media/image85.png"/><Relationship Id="rId2" Type="http://schemas.openxmlformats.org/officeDocument/2006/relationships/tags" Target="../tags/tag82.xml"/><Relationship Id="rId16" Type="http://schemas.openxmlformats.org/officeDocument/2006/relationships/image" Target="../media/image75.png"/><Relationship Id="rId20" Type="http://schemas.openxmlformats.org/officeDocument/2006/relationships/image" Target="../media/image80.png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tags" Target="../tags/tag91.xml"/><Relationship Id="rId24" Type="http://schemas.openxmlformats.org/officeDocument/2006/relationships/image" Target="../media/image84.png"/><Relationship Id="rId5" Type="http://schemas.openxmlformats.org/officeDocument/2006/relationships/tags" Target="../tags/tag85.xml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tags" Target="../tags/tag90.xml"/><Relationship Id="rId19" Type="http://schemas.openxmlformats.org/officeDocument/2006/relationships/image" Target="../media/image79.png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82.png"/><Relationship Id="rId27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image" Target="../media/image75.png"/><Relationship Id="rId18" Type="http://schemas.openxmlformats.org/officeDocument/2006/relationships/image" Target="../media/image92.png"/><Relationship Id="rId3" Type="http://schemas.openxmlformats.org/officeDocument/2006/relationships/tags" Target="../tags/tag96.xml"/><Relationship Id="rId21" Type="http://schemas.openxmlformats.org/officeDocument/2006/relationships/image" Target="../media/image95.png"/><Relationship Id="rId7" Type="http://schemas.openxmlformats.org/officeDocument/2006/relationships/tags" Target="../tags/tag100.xml"/><Relationship Id="rId12" Type="http://schemas.openxmlformats.org/officeDocument/2006/relationships/image" Target="../media/image74.png"/><Relationship Id="rId17" Type="http://schemas.openxmlformats.org/officeDocument/2006/relationships/image" Target="../media/image91.png"/><Relationship Id="rId2" Type="http://schemas.openxmlformats.org/officeDocument/2006/relationships/tags" Target="../tags/tag95.xml"/><Relationship Id="rId16" Type="http://schemas.openxmlformats.org/officeDocument/2006/relationships/image" Target="../media/image90.png"/><Relationship Id="rId20" Type="http://schemas.openxmlformats.org/officeDocument/2006/relationships/image" Target="../media/image94.png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98.xml"/><Relationship Id="rId15" Type="http://schemas.openxmlformats.org/officeDocument/2006/relationships/image" Target="../media/image89.png"/><Relationship Id="rId10" Type="http://schemas.openxmlformats.org/officeDocument/2006/relationships/tags" Target="../tags/tag103.xml"/><Relationship Id="rId19" Type="http://schemas.openxmlformats.org/officeDocument/2006/relationships/image" Target="../media/image93.png"/><Relationship Id="rId4" Type="http://schemas.openxmlformats.org/officeDocument/2006/relationships/tags" Target="../tags/tag97.xml"/><Relationship Id="rId9" Type="http://schemas.openxmlformats.org/officeDocument/2006/relationships/tags" Target="../tags/tag102.xml"/><Relationship Id="rId14" Type="http://schemas.openxmlformats.org/officeDocument/2006/relationships/image" Target="../media/image8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tags" Target="../tags/tag106.xml"/><Relationship Id="rId7" Type="http://schemas.openxmlformats.org/officeDocument/2006/relationships/notesSlide" Target="../notesSlides/notesSlide2.xml"/><Relationship Id="rId12" Type="http://schemas.openxmlformats.org/officeDocument/2006/relationships/image" Target="../media/image100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99.png"/><Relationship Id="rId5" Type="http://schemas.openxmlformats.org/officeDocument/2006/relationships/tags" Target="../tags/tag108.xml"/><Relationship Id="rId10" Type="http://schemas.openxmlformats.org/officeDocument/2006/relationships/image" Target="../media/image98.png"/><Relationship Id="rId4" Type="http://schemas.openxmlformats.org/officeDocument/2006/relationships/tags" Target="../tags/tag107.xml"/><Relationship Id="rId9" Type="http://schemas.openxmlformats.org/officeDocument/2006/relationships/image" Target="../media/image9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3" Type="http://schemas.openxmlformats.org/officeDocument/2006/relationships/image" Target="../media/image105.png"/><Relationship Id="rId3" Type="http://schemas.openxmlformats.org/officeDocument/2006/relationships/tags" Target="../tags/tag111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04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103.png"/><Relationship Id="rId5" Type="http://schemas.openxmlformats.org/officeDocument/2006/relationships/tags" Target="../tags/tag113.xml"/><Relationship Id="rId10" Type="http://schemas.openxmlformats.org/officeDocument/2006/relationships/image" Target="../media/image102.png"/><Relationship Id="rId4" Type="http://schemas.openxmlformats.org/officeDocument/2006/relationships/tags" Target="../tags/tag112.xml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10.png"/><Relationship Id="rId3" Type="http://schemas.openxmlformats.org/officeDocument/2006/relationships/tags" Target="../tags/tag117.xml"/><Relationship Id="rId7" Type="http://schemas.openxmlformats.org/officeDocument/2006/relationships/tags" Target="../tags/tag121.xml"/><Relationship Id="rId12" Type="http://schemas.openxmlformats.org/officeDocument/2006/relationships/image" Target="../media/image109.png"/><Relationship Id="rId2" Type="http://schemas.openxmlformats.org/officeDocument/2006/relationships/tags" Target="../tags/tag116.xml"/><Relationship Id="rId16" Type="http://schemas.openxmlformats.org/officeDocument/2006/relationships/image" Target="../media/image113.png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image" Target="../media/image108.png"/><Relationship Id="rId5" Type="http://schemas.openxmlformats.org/officeDocument/2006/relationships/tags" Target="../tags/tag119.xml"/><Relationship Id="rId15" Type="http://schemas.openxmlformats.org/officeDocument/2006/relationships/image" Target="../media/image112.png"/><Relationship Id="rId10" Type="http://schemas.openxmlformats.org/officeDocument/2006/relationships/image" Target="../media/image107.png"/><Relationship Id="rId4" Type="http://schemas.openxmlformats.org/officeDocument/2006/relationships/tags" Target="../tags/tag118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1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18.png"/><Relationship Id="rId3" Type="http://schemas.openxmlformats.org/officeDocument/2006/relationships/tags" Target="../tags/tag124.xml"/><Relationship Id="rId7" Type="http://schemas.openxmlformats.org/officeDocument/2006/relationships/tags" Target="../tags/tag128.xml"/><Relationship Id="rId12" Type="http://schemas.openxmlformats.org/officeDocument/2006/relationships/image" Target="../media/image117.pn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1" Type="http://schemas.openxmlformats.org/officeDocument/2006/relationships/image" Target="../media/image116.png"/><Relationship Id="rId5" Type="http://schemas.openxmlformats.org/officeDocument/2006/relationships/tags" Target="../tags/tag126.xml"/><Relationship Id="rId15" Type="http://schemas.openxmlformats.org/officeDocument/2006/relationships/image" Target="../media/image120.png"/><Relationship Id="rId10" Type="http://schemas.openxmlformats.org/officeDocument/2006/relationships/image" Target="../media/image115.png"/><Relationship Id="rId4" Type="http://schemas.openxmlformats.org/officeDocument/2006/relationships/tags" Target="../tags/tag125.xml"/><Relationship Id="rId9" Type="http://schemas.openxmlformats.org/officeDocument/2006/relationships/image" Target="../media/image114.png"/><Relationship Id="rId14" Type="http://schemas.openxmlformats.org/officeDocument/2006/relationships/image" Target="../media/image11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13" Type="http://schemas.openxmlformats.org/officeDocument/2006/relationships/image" Target="../media/image124.png"/><Relationship Id="rId3" Type="http://schemas.openxmlformats.org/officeDocument/2006/relationships/tags" Target="../tags/tag131.xml"/><Relationship Id="rId7" Type="http://schemas.openxmlformats.org/officeDocument/2006/relationships/tags" Target="../tags/tag135.xml"/><Relationship Id="rId12" Type="http://schemas.openxmlformats.org/officeDocument/2006/relationships/image" Target="../media/image123.png"/><Relationship Id="rId17" Type="http://schemas.openxmlformats.org/officeDocument/2006/relationships/image" Target="../media/image128.png"/><Relationship Id="rId2" Type="http://schemas.openxmlformats.org/officeDocument/2006/relationships/tags" Target="../tags/tag130.xml"/><Relationship Id="rId16" Type="http://schemas.openxmlformats.org/officeDocument/2006/relationships/image" Target="../media/image127.png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image" Target="../media/image122.png"/><Relationship Id="rId5" Type="http://schemas.openxmlformats.org/officeDocument/2006/relationships/tags" Target="../tags/tag133.xml"/><Relationship Id="rId15" Type="http://schemas.openxmlformats.org/officeDocument/2006/relationships/image" Target="../media/image126.png"/><Relationship Id="rId10" Type="http://schemas.openxmlformats.org/officeDocument/2006/relationships/image" Target="../media/image121.png"/><Relationship Id="rId4" Type="http://schemas.openxmlformats.org/officeDocument/2006/relationships/tags" Target="../tags/tag132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13" Type="http://schemas.openxmlformats.org/officeDocument/2006/relationships/image" Target="../media/image130.png"/><Relationship Id="rId18" Type="http://schemas.openxmlformats.org/officeDocument/2006/relationships/image" Target="../media/image135.png"/><Relationship Id="rId3" Type="http://schemas.openxmlformats.org/officeDocument/2006/relationships/tags" Target="../tags/tag139.xml"/><Relationship Id="rId21" Type="http://schemas.openxmlformats.org/officeDocument/2006/relationships/image" Target="../media/image138.png"/><Relationship Id="rId7" Type="http://schemas.openxmlformats.org/officeDocument/2006/relationships/tags" Target="../tags/tag143.xml"/><Relationship Id="rId12" Type="http://schemas.openxmlformats.org/officeDocument/2006/relationships/image" Target="../media/image129.png"/><Relationship Id="rId17" Type="http://schemas.openxmlformats.org/officeDocument/2006/relationships/image" Target="../media/image134.png"/><Relationship Id="rId2" Type="http://schemas.openxmlformats.org/officeDocument/2006/relationships/tags" Target="../tags/tag138.xml"/><Relationship Id="rId16" Type="http://schemas.openxmlformats.org/officeDocument/2006/relationships/image" Target="../media/image133.png"/><Relationship Id="rId20" Type="http://schemas.openxmlformats.org/officeDocument/2006/relationships/image" Target="../media/image137.png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41.xml"/><Relationship Id="rId15" Type="http://schemas.openxmlformats.org/officeDocument/2006/relationships/image" Target="../media/image132.png"/><Relationship Id="rId10" Type="http://schemas.openxmlformats.org/officeDocument/2006/relationships/tags" Target="../tags/tag146.xml"/><Relationship Id="rId19" Type="http://schemas.openxmlformats.org/officeDocument/2006/relationships/image" Target="../media/image136.png"/><Relationship Id="rId4" Type="http://schemas.openxmlformats.org/officeDocument/2006/relationships/tags" Target="../tags/tag140.xml"/><Relationship Id="rId9" Type="http://schemas.openxmlformats.org/officeDocument/2006/relationships/tags" Target="../tags/tag145.xml"/><Relationship Id="rId14" Type="http://schemas.openxmlformats.org/officeDocument/2006/relationships/image" Target="../media/image13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tags" Target="../tags/tag149.xml"/><Relationship Id="rId7" Type="http://schemas.openxmlformats.org/officeDocument/2006/relationships/image" Target="../media/image140.png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image" Target="../media/image139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50.xml"/><Relationship Id="rId9" Type="http://schemas.openxmlformats.org/officeDocument/2006/relationships/image" Target="../media/image1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53.xml"/><Relationship Id="rId7" Type="http://schemas.openxmlformats.org/officeDocument/2006/relationships/image" Target="../media/image145.png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50.png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image" Target="../media/image149.png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image" Target="../media/image148.png"/><Relationship Id="rId5" Type="http://schemas.openxmlformats.org/officeDocument/2006/relationships/tags" Target="../tags/tag158.xml"/><Relationship Id="rId15" Type="http://schemas.openxmlformats.org/officeDocument/2006/relationships/image" Target="../media/image152.png"/><Relationship Id="rId10" Type="http://schemas.openxmlformats.org/officeDocument/2006/relationships/image" Target="../media/image147.png"/><Relationship Id="rId4" Type="http://schemas.openxmlformats.org/officeDocument/2006/relationships/tags" Target="../tags/tag157.xml"/><Relationship Id="rId9" Type="http://schemas.openxmlformats.org/officeDocument/2006/relationships/image" Target="../media/image146.png"/><Relationship Id="rId14" Type="http://schemas.openxmlformats.org/officeDocument/2006/relationships/image" Target="../media/image15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156.wmf"/><Relationship Id="rId3" Type="http://schemas.openxmlformats.org/officeDocument/2006/relationships/tags" Target="../tags/tag163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55.png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1" Type="http://schemas.openxmlformats.org/officeDocument/2006/relationships/image" Target="../media/image154.png"/><Relationship Id="rId5" Type="http://schemas.openxmlformats.org/officeDocument/2006/relationships/tags" Target="../tags/tag165.xml"/><Relationship Id="rId10" Type="http://schemas.openxmlformats.org/officeDocument/2006/relationships/image" Target="../media/image51.png"/><Relationship Id="rId4" Type="http://schemas.openxmlformats.org/officeDocument/2006/relationships/tags" Target="../tags/tag164.xml"/><Relationship Id="rId9" Type="http://schemas.openxmlformats.org/officeDocument/2006/relationships/image" Target="../media/image1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160.png"/><Relationship Id="rId3" Type="http://schemas.openxmlformats.org/officeDocument/2006/relationships/tags" Target="../tags/tag169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59.pn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image" Target="../media/image158.png"/><Relationship Id="rId5" Type="http://schemas.openxmlformats.org/officeDocument/2006/relationships/tags" Target="../tags/tag171.xml"/><Relationship Id="rId10" Type="http://schemas.openxmlformats.org/officeDocument/2006/relationships/image" Target="../media/image157.png"/><Relationship Id="rId4" Type="http://schemas.openxmlformats.org/officeDocument/2006/relationships/tags" Target="../tags/tag170.xml"/><Relationship Id="rId9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65.png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image" Target="../media/image164.png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image" Target="../media/image163.png"/><Relationship Id="rId5" Type="http://schemas.openxmlformats.org/officeDocument/2006/relationships/tags" Target="../tags/tag177.xml"/><Relationship Id="rId15" Type="http://schemas.openxmlformats.org/officeDocument/2006/relationships/image" Target="../media/image167.png"/><Relationship Id="rId10" Type="http://schemas.openxmlformats.org/officeDocument/2006/relationships/image" Target="../media/image162.png"/><Relationship Id="rId4" Type="http://schemas.openxmlformats.org/officeDocument/2006/relationships/tags" Target="../tags/tag176.xml"/><Relationship Id="rId9" Type="http://schemas.openxmlformats.org/officeDocument/2006/relationships/image" Target="../media/image161.png"/><Relationship Id="rId14" Type="http://schemas.openxmlformats.org/officeDocument/2006/relationships/image" Target="../media/image16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187.xml"/><Relationship Id="rId13" Type="http://schemas.openxmlformats.org/officeDocument/2006/relationships/image" Target="../media/image169.png"/><Relationship Id="rId18" Type="http://schemas.openxmlformats.org/officeDocument/2006/relationships/image" Target="../media/image174.png"/><Relationship Id="rId3" Type="http://schemas.openxmlformats.org/officeDocument/2006/relationships/tags" Target="../tags/tag182.xml"/><Relationship Id="rId21" Type="http://schemas.openxmlformats.org/officeDocument/2006/relationships/image" Target="../media/image177.png"/><Relationship Id="rId7" Type="http://schemas.openxmlformats.org/officeDocument/2006/relationships/tags" Target="../tags/tag186.xml"/><Relationship Id="rId12" Type="http://schemas.openxmlformats.org/officeDocument/2006/relationships/image" Target="../media/image168.png"/><Relationship Id="rId17" Type="http://schemas.openxmlformats.org/officeDocument/2006/relationships/image" Target="../media/image173.png"/><Relationship Id="rId2" Type="http://schemas.openxmlformats.org/officeDocument/2006/relationships/tags" Target="../tags/tag181.xml"/><Relationship Id="rId16" Type="http://schemas.openxmlformats.org/officeDocument/2006/relationships/image" Target="../media/image172.png"/><Relationship Id="rId20" Type="http://schemas.openxmlformats.org/officeDocument/2006/relationships/image" Target="../media/image176.png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84.xml"/><Relationship Id="rId15" Type="http://schemas.openxmlformats.org/officeDocument/2006/relationships/image" Target="../media/image171.png"/><Relationship Id="rId10" Type="http://schemas.openxmlformats.org/officeDocument/2006/relationships/tags" Target="../tags/tag189.xml"/><Relationship Id="rId19" Type="http://schemas.openxmlformats.org/officeDocument/2006/relationships/image" Target="../media/image175.png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4" Type="http://schemas.openxmlformats.org/officeDocument/2006/relationships/image" Target="../media/image17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13" Type="http://schemas.openxmlformats.org/officeDocument/2006/relationships/image" Target="../media/image181.png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12" Type="http://schemas.openxmlformats.org/officeDocument/2006/relationships/image" Target="../media/image180.png"/><Relationship Id="rId17" Type="http://schemas.openxmlformats.org/officeDocument/2006/relationships/image" Target="../media/image185.png"/><Relationship Id="rId2" Type="http://schemas.openxmlformats.org/officeDocument/2006/relationships/tags" Target="../tags/tag191.xml"/><Relationship Id="rId16" Type="http://schemas.openxmlformats.org/officeDocument/2006/relationships/image" Target="../media/image184.png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179.png"/><Relationship Id="rId5" Type="http://schemas.openxmlformats.org/officeDocument/2006/relationships/tags" Target="../tags/tag194.xml"/><Relationship Id="rId15" Type="http://schemas.openxmlformats.org/officeDocument/2006/relationships/image" Target="../media/image183.png"/><Relationship Id="rId10" Type="http://schemas.openxmlformats.org/officeDocument/2006/relationships/image" Target="../media/image178.png"/><Relationship Id="rId4" Type="http://schemas.openxmlformats.org/officeDocument/2006/relationships/tags" Target="../tags/tag193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8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w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/>
          <a:lstStyle/>
          <a:p>
            <a:r>
              <a:rPr lang="en-US" dirty="0" smtClean="0"/>
              <a:t>The Square Variation of Rearranged Fourier Series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Allison </a:t>
            </a:r>
            <a:r>
              <a:rPr lang="en-US" dirty="0" err="1" smtClean="0">
                <a:solidFill>
                  <a:schemeClr val="tx1"/>
                </a:solidFill>
              </a:rPr>
              <a:t>Lewko</a:t>
            </a:r>
            <a:r>
              <a:rPr lang="en-US" dirty="0" smtClean="0">
                <a:solidFill>
                  <a:schemeClr val="tx1"/>
                </a:solidFill>
              </a:rPr>
              <a:t>           Mark </a:t>
            </a:r>
            <a:r>
              <a:rPr lang="en-US" dirty="0" err="1" smtClean="0">
                <a:solidFill>
                  <a:schemeClr val="tx1"/>
                </a:solidFill>
              </a:rPr>
              <a:t>Lewko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6358" y="4648200"/>
            <a:ext cx="3092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Columbia University</a:t>
            </a:r>
            <a:endParaRPr lang="en-US" sz="28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4694366"/>
            <a:ext cx="25019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Institute for</a:t>
            </a:r>
          </a:p>
          <a:p>
            <a:r>
              <a:rPr lang="en-US" sz="2800" i="1" dirty="0" smtClean="0"/>
              <a:t>Advanced Study</a:t>
            </a:r>
            <a:endParaRPr lang="en-US" sz="2800" i="1" dirty="0"/>
          </a:p>
        </p:txBody>
      </p:sp>
      <p:sp>
        <p:nvSpPr>
          <p:cNvPr id="6" name="TextBox 5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/>
              <a:t>TexPoint fonts used in EMF. </a:t>
            </a:r>
          </a:p>
          <a:p>
            <a:r>
              <a:rPr lang="en-US" smtClean="0"/>
              <a:t>Read the TexPoint manual before you delete this box.: </a:t>
            </a:r>
            <a:r>
              <a:rPr lang="en-US" smtClean="0">
                <a:latin typeface="CMR10"/>
              </a:rPr>
              <a:t>A</a:t>
            </a:r>
            <a:r>
              <a:rPr lang="en-US" smtClean="0">
                <a:latin typeface="CMMI10"/>
              </a:rPr>
              <a:t>A</a:t>
            </a:r>
            <a:r>
              <a:rPr lang="en-US" smtClean="0">
                <a:latin typeface="CMSY10ORIG"/>
              </a:rPr>
              <a:t>A</a:t>
            </a:r>
            <a:r>
              <a:rPr lang="en-US" smtClean="0">
                <a:latin typeface="CMEX10"/>
              </a:rPr>
              <a:t>A</a:t>
            </a:r>
            <a:r>
              <a:rPr lang="en-US" smtClean="0">
                <a:latin typeface="CMMI7"/>
              </a:rPr>
              <a:t>A</a:t>
            </a:r>
            <a:r>
              <a:rPr lang="en-US" smtClean="0">
                <a:latin typeface="CMR7"/>
              </a:rPr>
              <a:t>A</a:t>
            </a:r>
            <a:r>
              <a:rPr lang="en-US" smtClean="0">
                <a:latin typeface="CMTI10"/>
              </a:rPr>
              <a:t>A</a:t>
            </a:r>
            <a:r>
              <a:rPr lang="en-US" smtClean="0">
                <a:latin typeface="CMMI5"/>
              </a:rPr>
              <a:t>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2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Background on Orthonormal Systems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752600"/>
            <a:ext cx="2362204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4784" y="2362200"/>
            <a:ext cx="5994432" cy="25453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600" y="3048000"/>
            <a:ext cx="2412502" cy="33070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600" y="3962399"/>
            <a:ext cx="3555508" cy="33070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8339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Background on Orthonormal Systems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76400"/>
            <a:ext cx="3403098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286000"/>
            <a:ext cx="2007112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9749" y="2809783"/>
            <a:ext cx="3149706" cy="78780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640" y="3962400"/>
            <a:ext cx="3555021" cy="20266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749" y="4520214"/>
            <a:ext cx="2743206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5082466"/>
            <a:ext cx="4444984" cy="48305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933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Sensitivity to Ordering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00200"/>
            <a:ext cx="4343408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5216" y="2133600"/>
            <a:ext cx="5993568" cy="55927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56" y="3747161"/>
            <a:ext cx="2235712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9272" y="4381147"/>
            <a:ext cx="6503338" cy="60964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456" y="5188505"/>
            <a:ext cx="637490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16" name="Rounded Rectangular Callout 15"/>
          <p:cNvSpPr/>
          <p:nvPr/>
        </p:nvSpPr>
        <p:spPr>
          <a:xfrm>
            <a:off x="3454912" y="3122675"/>
            <a:ext cx="1803996" cy="646331"/>
          </a:xfrm>
          <a:prstGeom prst="wedgeRoundRectCallout">
            <a:avLst>
              <a:gd name="adj1" fmla="val -67435"/>
              <a:gd name="adj2" fmla="val 45111"/>
              <a:gd name="adj3" fmla="val 16667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581400" y="3122676"/>
            <a:ext cx="1420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Would imply </a:t>
            </a:r>
          </a:p>
          <a:p>
            <a:r>
              <a:rPr lang="en-US" dirty="0" smtClean="0"/>
              <a:t>“Yes” above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48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Known Results For </a:t>
            </a:r>
            <a:r>
              <a:rPr lang="en-US" dirty="0" err="1" smtClean="0"/>
              <a:t>Reorderings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50" y="1752600"/>
            <a:ext cx="2336296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6400" y="2235198"/>
            <a:ext cx="4469911" cy="91440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21" y="3581400"/>
            <a:ext cx="7289306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50" y="4482846"/>
            <a:ext cx="220980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2199" y="4953000"/>
            <a:ext cx="5409909" cy="55927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1952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Variation Operators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828800"/>
            <a:ext cx="4978918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654" y="2330245"/>
            <a:ext cx="5181610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66343" y="4108272"/>
            <a:ext cx="5056227" cy="25456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291" y="5351002"/>
            <a:ext cx="6121325" cy="50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7338" y="4715608"/>
            <a:ext cx="2870327" cy="33078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Oval 15"/>
          <p:cNvSpPr>
            <a:spLocks noChangeAspect="1"/>
          </p:cNvSpPr>
          <p:nvPr/>
        </p:nvSpPr>
        <p:spPr>
          <a:xfrm>
            <a:off x="1143000" y="304800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1791299" y="304800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2957338" y="30547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2362200" y="304800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4211576" y="304800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4800600" y="304800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3581400" y="30547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6096000" y="304800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5410200" y="30547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6752482" y="30547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7449922" y="304800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Bracket 26"/>
          <p:cNvSpPr/>
          <p:nvPr/>
        </p:nvSpPr>
        <p:spPr>
          <a:xfrm rot="-5400000">
            <a:off x="1677467" y="2398708"/>
            <a:ext cx="252375" cy="1752600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eft Bracket 27"/>
          <p:cNvSpPr/>
          <p:nvPr/>
        </p:nvSpPr>
        <p:spPr>
          <a:xfrm rot="-5400000">
            <a:off x="3248211" y="2687004"/>
            <a:ext cx="262521" cy="116586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Bracket 28"/>
          <p:cNvSpPr/>
          <p:nvPr/>
        </p:nvSpPr>
        <p:spPr>
          <a:xfrm rot="-5400000">
            <a:off x="5434909" y="1825694"/>
            <a:ext cx="247773" cy="2903230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ket 29"/>
          <p:cNvSpPr/>
          <p:nvPr/>
        </p:nvSpPr>
        <p:spPr>
          <a:xfrm rot="-5400000">
            <a:off x="7417614" y="2960061"/>
            <a:ext cx="252375" cy="60960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6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Comparing Maximal and Variation Operators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0" y="1752600"/>
            <a:ext cx="2743212" cy="25450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2286000"/>
            <a:ext cx="5231912" cy="25450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2704" y="2870226"/>
            <a:ext cx="5054688" cy="30477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3777449"/>
            <a:ext cx="4165372" cy="55934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0" y="4876800"/>
            <a:ext cx="4545695" cy="55926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3577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dirty="0" smtClean="0"/>
              <a:t>Variation Results for the Trigonometric System</a:t>
            </a:r>
            <a:endParaRPr lang="en-US" sz="3600" dirty="0"/>
          </a:p>
        </p:txBody>
      </p:sp>
      <p:pic>
        <p:nvPicPr>
          <p:cNvPr id="10" name="Picture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2191" y="1752600"/>
            <a:ext cx="5284877" cy="27895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6203" y="2286000"/>
            <a:ext cx="2972457" cy="27895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2191" y="3035554"/>
            <a:ext cx="2818971" cy="27884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8839" y="3556094"/>
            <a:ext cx="2869812" cy="33072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23" y="4964430"/>
            <a:ext cx="2819406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2869" y="4038600"/>
            <a:ext cx="5182747" cy="33078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1212" y="5460468"/>
            <a:ext cx="5231056" cy="35503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290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What Tools Do We Have to Analyze Variation?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747" y="1574260"/>
            <a:ext cx="4674701" cy="25454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69777" y="1912352"/>
            <a:ext cx="3784630" cy="30484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76" y="2547120"/>
            <a:ext cx="2412496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8" name="Oval 7"/>
          <p:cNvSpPr>
            <a:spLocks noChangeAspect="1"/>
          </p:cNvSpPr>
          <p:nvPr/>
        </p:nvSpPr>
        <p:spPr>
          <a:xfrm>
            <a:off x="286831" y="3200217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54623" y="3200217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1947992" y="320822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440868" y="320822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3071057" y="3195396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3664110" y="3195396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2522908" y="320822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5409710" y="3195396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4260268" y="3195396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5936941" y="3195396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7044344" y="3200217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ket 18"/>
          <p:cNvSpPr/>
          <p:nvPr/>
        </p:nvSpPr>
        <p:spPr>
          <a:xfrm rot="-5400000">
            <a:off x="2265422" y="1828695"/>
            <a:ext cx="252375" cy="439243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ket 19"/>
          <p:cNvSpPr/>
          <p:nvPr/>
        </p:nvSpPr>
        <p:spPr>
          <a:xfrm rot="-5400000">
            <a:off x="1025638" y="3717898"/>
            <a:ext cx="262521" cy="199082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ket 20"/>
          <p:cNvSpPr/>
          <p:nvPr/>
        </p:nvSpPr>
        <p:spPr>
          <a:xfrm rot="-5400000">
            <a:off x="4463940" y="-986121"/>
            <a:ext cx="247773" cy="8793686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Bracket 21"/>
          <p:cNvSpPr/>
          <p:nvPr/>
        </p:nvSpPr>
        <p:spPr>
          <a:xfrm rot="-5400000">
            <a:off x="473938" y="4981811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7608790" y="319463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8161708" y="319463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8707890" y="319463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4835726" y="320822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6501448" y="319463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305681" y="384761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873473" y="384761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1966842" y="385562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1459718" y="385562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3089907" y="384279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3682960" y="384279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2541758" y="385562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5428560" y="384279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4279118" y="384279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5955791" y="384279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7063194" y="384761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7627640" y="384203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8180558" y="384203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8726740" y="384203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4854576" y="385562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6520298" y="384203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256351" y="456224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824143" y="456224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1917512" y="457025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1410388" y="457025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3040577" y="455742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3633630" y="455742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2492428" y="457025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5379230" y="455742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4229788" y="455742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906461" y="455742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7013864" y="456224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7578310" y="455666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>
            <a:off x="8131228" y="455666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677410" y="455666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4805246" y="457025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6470968" y="455666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214241" y="525515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782033" y="525515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1875402" y="526316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1368278" y="526316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2998467" y="525033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>
            <a:spLocks noChangeAspect="1"/>
          </p:cNvSpPr>
          <p:nvPr/>
        </p:nvSpPr>
        <p:spPr>
          <a:xfrm>
            <a:off x="3591520" y="525033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2450318" y="526316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5337120" y="525033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4187678" y="525033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5864351" y="525033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6971754" y="525515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7536200" y="524957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8089118" y="524957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8635300" y="524957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>
            <a:spLocks noChangeAspect="1"/>
          </p:cNvSpPr>
          <p:nvPr/>
        </p:nvSpPr>
        <p:spPr>
          <a:xfrm>
            <a:off x="4763136" y="526316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>
            <a:off x="6428858" y="524957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>
            <a:spLocks noChangeAspect="1"/>
          </p:cNvSpPr>
          <p:nvPr/>
        </p:nvSpPr>
        <p:spPr>
          <a:xfrm>
            <a:off x="214241" y="5892194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>
            <a:spLocks noChangeAspect="1"/>
          </p:cNvSpPr>
          <p:nvPr/>
        </p:nvSpPr>
        <p:spPr>
          <a:xfrm>
            <a:off x="782033" y="5892194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>
            <a:spLocks noChangeAspect="1"/>
          </p:cNvSpPr>
          <p:nvPr/>
        </p:nvSpPr>
        <p:spPr>
          <a:xfrm>
            <a:off x="1875402" y="590019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1368278" y="590019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2998467" y="588737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3591520" y="588737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2450318" y="590019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5337120" y="588737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4187678" y="588737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5864351" y="588737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6971754" y="5892194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7536200" y="588660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>
            <a:spLocks noChangeAspect="1"/>
          </p:cNvSpPr>
          <p:nvPr/>
        </p:nvSpPr>
        <p:spPr>
          <a:xfrm>
            <a:off x="8089118" y="588660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8635300" y="588660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>
            <a:spLocks noChangeAspect="1"/>
          </p:cNvSpPr>
          <p:nvPr/>
        </p:nvSpPr>
        <p:spPr>
          <a:xfrm>
            <a:off x="4763136" y="590019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6428858" y="588660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Left Bracket 91"/>
          <p:cNvSpPr/>
          <p:nvPr/>
        </p:nvSpPr>
        <p:spPr>
          <a:xfrm rot="-5400000">
            <a:off x="6739054" y="1905483"/>
            <a:ext cx="246789" cy="4244443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Left Bracket 92"/>
          <p:cNvSpPr/>
          <p:nvPr/>
        </p:nvSpPr>
        <p:spPr>
          <a:xfrm rot="-5400000">
            <a:off x="3298958" y="3702670"/>
            <a:ext cx="262521" cy="2063558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Left Bracket 93"/>
          <p:cNvSpPr/>
          <p:nvPr/>
        </p:nvSpPr>
        <p:spPr>
          <a:xfrm rot="-5400000">
            <a:off x="5604379" y="3717898"/>
            <a:ext cx="262521" cy="199082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Left Bracket 94"/>
          <p:cNvSpPr/>
          <p:nvPr/>
        </p:nvSpPr>
        <p:spPr>
          <a:xfrm rot="-5400000">
            <a:off x="7785676" y="3717898"/>
            <a:ext cx="262521" cy="199082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Left Bracket 95"/>
          <p:cNvSpPr/>
          <p:nvPr/>
        </p:nvSpPr>
        <p:spPr>
          <a:xfrm rot="-5400000">
            <a:off x="1589705" y="4986683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Left Bracket 96"/>
          <p:cNvSpPr/>
          <p:nvPr/>
        </p:nvSpPr>
        <p:spPr>
          <a:xfrm rot="-5400000">
            <a:off x="2671523" y="4960470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Left Bracket 97"/>
          <p:cNvSpPr/>
          <p:nvPr/>
        </p:nvSpPr>
        <p:spPr>
          <a:xfrm rot="-5400000">
            <a:off x="3866391" y="4960469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Left Bracket 98"/>
          <p:cNvSpPr/>
          <p:nvPr/>
        </p:nvSpPr>
        <p:spPr>
          <a:xfrm rot="-5400000">
            <a:off x="5025019" y="4960468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eft Bracket 99"/>
          <p:cNvSpPr/>
          <p:nvPr/>
        </p:nvSpPr>
        <p:spPr>
          <a:xfrm rot="-5400000">
            <a:off x="6096755" y="4960467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Left Bracket 100"/>
          <p:cNvSpPr/>
          <p:nvPr/>
        </p:nvSpPr>
        <p:spPr>
          <a:xfrm rot="-5400000">
            <a:off x="7188366" y="4960466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Left Bracket 101"/>
          <p:cNvSpPr/>
          <p:nvPr/>
        </p:nvSpPr>
        <p:spPr>
          <a:xfrm rot="-5400000">
            <a:off x="8329935" y="4941280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Left Bracket 102"/>
          <p:cNvSpPr/>
          <p:nvPr/>
        </p:nvSpPr>
        <p:spPr>
          <a:xfrm rot="-5400000">
            <a:off x="174633" y="5843398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Left Bracket 103"/>
          <p:cNvSpPr/>
          <p:nvPr/>
        </p:nvSpPr>
        <p:spPr>
          <a:xfrm rot="-5400000">
            <a:off x="723575" y="5843398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Left Bracket 104"/>
          <p:cNvSpPr/>
          <p:nvPr/>
        </p:nvSpPr>
        <p:spPr>
          <a:xfrm rot="-5400000">
            <a:off x="1314680" y="5835218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Left Bracket 105"/>
          <p:cNvSpPr/>
          <p:nvPr/>
        </p:nvSpPr>
        <p:spPr>
          <a:xfrm rot="-5400000">
            <a:off x="1840654" y="5825055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Left Bracket 106"/>
          <p:cNvSpPr/>
          <p:nvPr/>
        </p:nvSpPr>
        <p:spPr>
          <a:xfrm rot="-5400000">
            <a:off x="2391860" y="5820470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Left Bracket 107"/>
          <p:cNvSpPr/>
          <p:nvPr/>
        </p:nvSpPr>
        <p:spPr>
          <a:xfrm rot="-5400000">
            <a:off x="2963719" y="5820469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Left Bracket 108"/>
          <p:cNvSpPr/>
          <p:nvPr/>
        </p:nvSpPr>
        <p:spPr>
          <a:xfrm rot="-5400000">
            <a:off x="3537922" y="5820468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Left Bracket 109"/>
          <p:cNvSpPr/>
          <p:nvPr/>
        </p:nvSpPr>
        <p:spPr>
          <a:xfrm rot="-5400000">
            <a:off x="4162105" y="5820467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Left Bracket 110"/>
          <p:cNvSpPr/>
          <p:nvPr/>
        </p:nvSpPr>
        <p:spPr>
          <a:xfrm rot="-5400000">
            <a:off x="4721832" y="5803897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Left Bracket 111"/>
          <p:cNvSpPr/>
          <p:nvPr/>
        </p:nvSpPr>
        <p:spPr>
          <a:xfrm rot="-5400000">
            <a:off x="5297512" y="5820466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Left Bracket 112"/>
          <p:cNvSpPr/>
          <p:nvPr/>
        </p:nvSpPr>
        <p:spPr>
          <a:xfrm rot="-5400000">
            <a:off x="5810753" y="5820465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Left Bracket 113"/>
          <p:cNvSpPr/>
          <p:nvPr/>
        </p:nvSpPr>
        <p:spPr>
          <a:xfrm rot="-5400000">
            <a:off x="6394110" y="5790307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Left Bracket 114"/>
          <p:cNvSpPr/>
          <p:nvPr/>
        </p:nvSpPr>
        <p:spPr>
          <a:xfrm rot="-5400000">
            <a:off x="6932146" y="5803897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Left Bracket 115"/>
          <p:cNvSpPr/>
          <p:nvPr/>
        </p:nvSpPr>
        <p:spPr>
          <a:xfrm rot="-5400000">
            <a:off x="7495879" y="5790306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Left Bracket 116"/>
          <p:cNvSpPr/>
          <p:nvPr/>
        </p:nvSpPr>
        <p:spPr>
          <a:xfrm rot="-5400000">
            <a:off x="8054370" y="5790305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Left Bracket 117"/>
          <p:cNvSpPr/>
          <p:nvPr/>
        </p:nvSpPr>
        <p:spPr>
          <a:xfrm rot="-5400000">
            <a:off x="8589894" y="5790304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4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Oval 119"/>
          <p:cNvSpPr/>
          <p:nvPr/>
        </p:nvSpPr>
        <p:spPr>
          <a:xfrm>
            <a:off x="3334493" y="5109354"/>
            <a:ext cx="658086" cy="571331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2213343" y="4471260"/>
            <a:ext cx="1229387" cy="571331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1100920" y="4475723"/>
            <a:ext cx="1229387" cy="571331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118439" y="2903812"/>
            <a:ext cx="4469388" cy="788615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1209735" y="2945185"/>
            <a:ext cx="2739451" cy="7886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Dyadic Intervals</a:t>
            </a:r>
            <a:endParaRPr lang="en-US" dirty="0"/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286831" y="256409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>
            <a:spLocks noChangeAspect="1"/>
          </p:cNvSpPr>
          <p:nvPr/>
        </p:nvSpPr>
        <p:spPr>
          <a:xfrm>
            <a:off x="854623" y="256409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1947992" y="257210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1440868" y="257210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3071057" y="255927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664110" y="255927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2522908" y="257210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5409710" y="255927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4260268" y="255927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5936941" y="2559278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7044344" y="2564099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ket 13"/>
          <p:cNvSpPr/>
          <p:nvPr/>
        </p:nvSpPr>
        <p:spPr>
          <a:xfrm rot="-5400000">
            <a:off x="2265422" y="1192577"/>
            <a:ext cx="252375" cy="439243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ket 14"/>
          <p:cNvSpPr/>
          <p:nvPr/>
        </p:nvSpPr>
        <p:spPr>
          <a:xfrm rot="-5400000">
            <a:off x="1025638" y="3081780"/>
            <a:ext cx="262521" cy="199082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ket 15"/>
          <p:cNvSpPr/>
          <p:nvPr/>
        </p:nvSpPr>
        <p:spPr>
          <a:xfrm rot="-5400000">
            <a:off x="4463940" y="-1622239"/>
            <a:ext cx="247773" cy="8793686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ket 16"/>
          <p:cNvSpPr/>
          <p:nvPr/>
        </p:nvSpPr>
        <p:spPr>
          <a:xfrm rot="-5400000">
            <a:off x="473938" y="4345693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7608790" y="255851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8161708" y="255851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8707890" y="255851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4835726" y="257210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6501448" y="2558513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305681" y="321150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873473" y="321150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1966842" y="321950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1459718" y="321950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3089907" y="32066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3682960" y="32066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2541758" y="321950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5428560" y="32066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4279118" y="32066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5955791" y="32066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7063194" y="321150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7627640" y="320591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8180558" y="320591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8726740" y="320591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4854576" y="321950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6520298" y="320591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256351" y="392613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824143" y="392613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1917512" y="393413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1410388" y="393413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3040577" y="392131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3633630" y="392131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2492428" y="393413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5379230" y="392131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4229788" y="392131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5906461" y="392131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7013864" y="392613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7578310" y="39205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8131228" y="39205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8677410" y="39205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4805246" y="393413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6470968" y="39205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214241" y="461904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>
            <a:off x="782033" y="461904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1875402" y="46270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1368278" y="46270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2998467" y="461422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3591520" y="461422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2450318" y="46270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5337120" y="461422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4187678" y="461422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5864351" y="461422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>
            <a:spLocks noChangeAspect="1"/>
          </p:cNvSpPr>
          <p:nvPr/>
        </p:nvSpPr>
        <p:spPr>
          <a:xfrm>
            <a:off x="6971754" y="4619041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7536200" y="461345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8089118" y="461345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8635300" y="461345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4763136" y="462704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6428858" y="461345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214241" y="5256076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782033" y="5256076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1875402" y="52640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>
            <a:spLocks noChangeAspect="1"/>
          </p:cNvSpPr>
          <p:nvPr/>
        </p:nvSpPr>
        <p:spPr>
          <a:xfrm>
            <a:off x="1368278" y="52640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>
            <a:off x="2998467" y="525125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>
            <a:spLocks noChangeAspect="1"/>
          </p:cNvSpPr>
          <p:nvPr/>
        </p:nvSpPr>
        <p:spPr>
          <a:xfrm>
            <a:off x="3591520" y="525125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>
            <a:spLocks noChangeAspect="1"/>
          </p:cNvSpPr>
          <p:nvPr/>
        </p:nvSpPr>
        <p:spPr>
          <a:xfrm>
            <a:off x="2450318" y="52640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>
            <a:spLocks noChangeAspect="1"/>
          </p:cNvSpPr>
          <p:nvPr/>
        </p:nvSpPr>
        <p:spPr>
          <a:xfrm>
            <a:off x="5337120" y="525125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4187678" y="525125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5864351" y="5251255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6971754" y="5256076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7536200" y="525049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8089118" y="525049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8635300" y="525049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4763136" y="52640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6428858" y="525049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Left Bracket 86"/>
          <p:cNvSpPr/>
          <p:nvPr/>
        </p:nvSpPr>
        <p:spPr>
          <a:xfrm rot="-5400000">
            <a:off x="6739054" y="1269365"/>
            <a:ext cx="246789" cy="4244443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Left Bracket 87"/>
          <p:cNvSpPr/>
          <p:nvPr/>
        </p:nvSpPr>
        <p:spPr>
          <a:xfrm rot="-5400000">
            <a:off x="3298958" y="3066552"/>
            <a:ext cx="262521" cy="2063558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Left Bracket 88"/>
          <p:cNvSpPr/>
          <p:nvPr/>
        </p:nvSpPr>
        <p:spPr>
          <a:xfrm rot="-5400000">
            <a:off x="5604379" y="3081780"/>
            <a:ext cx="262521" cy="199082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Left Bracket 89"/>
          <p:cNvSpPr/>
          <p:nvPr/>
        </p:nvSpPr>
        <p:spPr>
          <a:xfrm rot="-5400000">
            <a:off x="7785676" y="3081780"/>
            <a:ext cx="262521" cy="199082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Left Bracket 90"/>
          <p:cNvSpPr/>
          <p:nvPr/>
        </p:nvSpPr>
        <p:spPr>
          <a:xfrm rot="-5400000">
            <a:off x="1589705" y="4350565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Left Bracket 91"/>
          <p:cNvSpPr/>
          <p:nvPr/>
        </p:nvSpPr>
        <p:spPr>
          <a:xfrm rot="-5400000">
            <a:off x="2671523" y="4324352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Left Bracket 92"/>
          <p:cNvSpPr/>
          <p:nvPr/>
        </p:nvSpPr>
        <p:spPr>
          <a:xfrm rot="-5400000">
            <a:off x="3866391" y="4324351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Left Bracket 93"/>
          <p:cNvSpPr/>
          <p:nvPr/>
        </p:nvSpPr>
        <p:spPr>
          <a:xfrm rot="-5400000">
            <a:off x="5025019" y="4324350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Left Bracket 94"/>
          <p:cNvSpPr/>
          <p:nvPr/>
        </p:nvSpPr>
        <p:spPr>
          <a:xfrm rot="-5400000">
            <a:off x="6096755" y="4324349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Left Bracket 95"/>
          <p:cNvSpPr/>
          <p:nvPr/>
        </p:nvSpPr>
        <p:spPr>
          <a:xfrm rot="-5400000">
            <a:off x="7188366" y="4324348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Left Bracket 96"/>
          <p:cNvSpPr/>
          <p:nvPr/>
        </p:nvSpPr>
        <p:spPr>
          <a:xfrm rot="-5400000">
            <a:off x="8329935" y="4305162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Left Bracket 97"/>
          <p:cNvSpPr/>
          <p:nvPr/>
        </p:nvSpPr>
        <p:spPr>
          <a:xfrm rot="-5400000">
            <a:off x="174633" y="5207280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Left Bracket 98"/>
          <p:cNvSpPr/>
          <p:nvPr/>
        </p:nvSpPr>
        <p:spPr>
          <a:xfrm rot="-5400000">
            <a:off x="723575" y="5207280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Left Bracket 99"/>
          <p:cNvSpPr/>
          <p:nvPr/>
        </p:nvSpPr>
        <p:spPr>
          <a:xfrm rot="-5400000">
            <a:off x="1314680" y="5199100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Left Bracket 100"/>
          <p:cNvSpPr/>
          <p:nvPr/>
        </p:nvSpPr>
        <p:spPr>
          <a:xfrm rot="-5400000">
            <a:off x="1840654" y="5188937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Left Bracket 101"/>
          <p:cNvSpPr/>
          <p:nvPr/>
        </p:nvSpPr>
        <p:spPr>
          <a:xfrm rot="-5400000">
            <a:off x="2391860" y="5184352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Left Bracket 102"/>
          <p:cNvSpPr/>
          <p:nvPr/>
        </p:nvSpPr>
        <p:spPr>
          <a:xfrm rot="-5400000">
            <a:off x="2963719" y="5184351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Left Bracket 103"/>
          <p:cNvSpPr/>
          <p:nvPr/>
        </p:nvSpPr>
        <p:spPr>
          <a:xfrm rot="-5400000">
            <a:off x="3537922" y="5184350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Left Bracket 104"/>
          <p:cNvSpPr/>
          <p:nvPr/>
        </p:nvSpPr>
        <p:spPr>
          <a:xfrm rot="-5400000">
            <a:off x="4162105" y="5184349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Left Bracket 105"/>
          <p:cNvSpPr/>
          <p:nvPr/>
        </p:nvSpPr>
        <p:spPr>
          <a:xfrm rot="-5400000">
            <a:off x="4721832" y="5167779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Left Bracket 106"/>
          <p:cNvSpPr/>
          <p:nvPr/>
        </p:nvSpPr>
        <p:spPr>
          <a:xfrm rot="-5400000">
            <a:off x="5297512" y="5184348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Left Bracket 107"/>
          <p:cNvSpPr/>
          <p:nvPr/>
        </p:nvSpPr>
        <p:spPr>
          <a:xfrm rot="-5400000">
            <a:off x="5810753" y="5184347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Left Bracket 108"/>
          <p:cNvSpPr/>
          <p:nvPr/>
        </p:nvSpPr>
        <p:spPr>
          <a:xfrm rot="-5400000">
            <a:off x="6394110" y="5154189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Left Bracket 109"/>
          <p:cNvSpPr/>
          <p:nvPr/>
        </p:nvSpPr>
        <p:spPr>
          <a:xfrm rot="-5400000">
            <a:off x="6932146" y="5167779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Left Bracket 110"/>
          <p:cNvSpPr/>
          <p:nvPr/>
        </p:nvSpPr>
        <p:spPr>
          <a:xfrm rot="-5400000">
            <a:off x="7495879" y="5154188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Left Bracket 111"/>
          <p:cNvSpPr/>
          <p:nvPr/>
        </p:nvSpPr>
        <p:spPr>
          <a:xfrm rot="-5400000">
            <a:off x="8054370" y="5154187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Left Bracket 112"/>
          <p:cNvSpPr/>
          <p:nvPr/>
        </p:nvSpPr>
        <p:spPr>
          <a:xfrm rot="-5400000">
            <a:off x="8589894" y="5154186"/>
            <a:ext cx="252375" cy="37548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/>
          <p:cNvSpPr txBox="1"/>
          <p:nvPr/>
        </p:nvSpPr>
        <p:spPr>
          <a:xfrm>
            <a:off x="305681" y="1636465"/>
            <a:ext cx="8815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Arbitrary subinterval is contained in dyadic interval of comparable  length (approx.)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061860" y="1606968"/>
            <a:ext cx="63968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Arbitrary subinterval can be decomposed into dyadic pieces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4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19" grpId="0" animBg="1"/>
      <p:bldP spid="118" grpId="0" animBg="1"/>
      <p:bldP spid="116" grpId="0" animBg="1"/>
      <p:bldP spid="116" grpId="1" animBg="1"/>
      <p:bldP spid="115" grpId="0" animBg="1"/>
      <p:bldP spid="114" grpId="0"/>
      <p:bldP spid="114" grpId="1"/>
      <p:bldP spid="1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How Do We Reorder?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202" y="1752600"/>
            <a:ext cx="4190496" cy="27885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2438399"/>
            <a:ext cx="3886810" cy="55939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3068" y="3404777"/>
            <a:ext cx="7037865" cy="25456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5502" y="4086995"/>
            <a:ext cx="6732997" cy="25456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6940" y="4724400"/>
            <a:ext cx="3784929" cy="20273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1701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905000" y="4945086"/>
            <a:ext cx="4114800" cy="914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From Selectors to Fixed Size Subsets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52600"/>
            <a:ext cx="2031496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514600"/>
            <a:ext cx="7010414" cy="55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00" y="3352800"/>
            <a:ext cx="5589745" cy="6600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419600"/>
            <a:ext cx="6755906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8156" y="5181599"/>
            <a:ext cx="3554997" cy="33066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041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ounded Rectangular Callout 119"/>
          <p:cNvSpPr/>
          <p:nvPr/>
        </p:nvSpPr>
        <p:spPr>
          <a:xfrm>
            <a:off x="722774" y="1674876"/>
            <a:ext cx="3392026" cy="1217978"/>
          </a:xfrm>
          <a:prstGeom prst="wedgeRoundRectCallout">
            <a:avLst>
              <a:gd name="adj1" fmla="val -34312"/>
              <a:gd name="adj2" fmla="val 77031"/>
              <a:gd name="adj3" fmla="val 16667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Structure of the Proof</a:t>
            </a:r>
            <a:endParaRPr lang="en-US" dirty="0"/>
          </a:p>
        </p:txBody>
      </p:sp>
      <p:sp>
        <p:nvSpPr>
          <p:cNvPr id="14" name="Left Bracket 13"/>
          <p:cNvSpPr/>
          <p:nvPr/>
        </p:nvSpPr>
        <p:spPr>
          <a:xfrm rot="-5400000">
            <a:off x="3146835" y="1738970"/>
            <a:ext cx="252376" cy="3795088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ket 14"/>
          <p:cNvSpPr/>
          <p:nvPr/>
        </p:nvSpPr>
        <p:spPr>
          <a:xfrm rot="-5400000">
            <a:off x="2229970" y="3397338"/>
            <a:ext cx="280523" cy="1825976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ket 15"/>
          <p:cNvSpPr/>
          <p:nvPr/>
        </p:nvSpPr>
        <p:spPr>
          <a:xfrm rot="-5400000">
            <a:off x="4929622" y="-661290"/>
            <a:ext cx="247772" cy="7356060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ket 16"/>
          <p:cNvSpPr/>
          <p:nvPr/>
        </p:nvSpPr>
        <p:spPr>
          <a:xfrm rot="-5400000">
            <a:off x="1775263" y="4569602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Left Bracket 86"/>
          <p:cNvSpPr/>
          <p:nvPr/>
        </p:nvSpPr>
        <p:spPr>
          <a:xfrm rot="-5400000">
            <a:off x="6916733" y="1947896"/>
            <a:ext cx="252375" cy="3377236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Left Bracket 87"/>
          <p:cNvSpPr/>
          <p:nvPr/>
        </p:nvSpPr>
        <p:spPr>
          <a:xfrm rot="-5400000">
            <a:off x="4170083" y="3450102"/>
            <a:ext cx="241381" cy="1759589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Left Bracket 88"/>
          <p:cNvSpPr/>
          <p:nvPr/>
        </p:nvSpPr>
        <p:spPr>
          <a:xfrm rot="-5400000">
            <a:off x="6079923" y="3487590"/>
            <a:ext cx="241384" cy="1684612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Left Bracket 89"/>
          <p:cNvSpPr/>
          <p:nvPr/>
        </p:nvSpPr>
        <p:spPr>
          <a:xfrm rot="-5400000">
            <a:off x="7788945" y="3580315"/>
            <a:ext cx="262521" cy="147802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Left Bracket 90"/>
          <p:cNvSpPr/>
          <p:nvPr/>
        </p:nvSpPr>
        <p:spPr>
          <a:xfrm rot="-5400000">
            <a:off x="2713490" y="4610709"/>
            <a:ext cx="298701" cy="820366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Left Bracket 91"/>
          <p:cNvSpPr/>
          <p:nvPr/>
        </p:nvSpPr>
        <p:spPr>
          <a:xfrm rot="-5400000">
            <a:off x="3744689" y="4541503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Left Bracket 92"/>
          <p:cNvSpPr/>
          <p:nvPr/>
        </p:nvSpPr>
        <p:spPr>
          <a:xfrm rot="-5400000">
            <a:off x="4681821" y="4606747"/>
            <a:ext cx="242499" cy="79184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Left Bracket 93"/>
          <p:cNvSpPr/>
          <p:nvPr/>
        </p:nvSpPr>
        <p:spPr>
          <a:xfrm rot="-5400000">
            <a:off x="5635051" y="4604678"/>
            <a:ext cx="288824" cy="84230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Left Bracket 94"/>
          <p:cNvSpPr/>
          <p:nvPr/>
        </p:nvSpPr>
        <p:spPr>
          <a:xfrm rot="-5400000">
            <a:off x="6528856" y="4609854"/>
            <a:ext cx="252375" cy="7757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Left Bracket 95"/>
          <p:cNvSpPr/>
          <p:nvPr/>
        </p:nvSpPr>
        <p:spPr>
          <a:xfrm rot="-5400000">
            <a:off x="7494015" y="4690507"/>
            <a:ext cx="242498" cy="624323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Left Bracket 96"/>
          <p:cNvSpPr/>
          <p:nvPr/>
        </p:nvSpPr>
        <p:spPr>
          <a:xfrm rot="-5400000">
            <a:off x="8300063" y="4692442"/>
            <a:ext cx="246580" cy="61637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5" name="Picture 1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684" y="5321018"/>
            <a:ext cx="337823" cy="85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17" name="Picture 1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38" y="2892854"/>
            <a:ext cx="384437" cy="188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19" name="Picture 1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28" y="1828800"/>
            <a:ext cx="3124206" cy="88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21" name="Picture 1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58" y="4899641"/>
            <a:ext cx="384437" cy="188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122" name="Rounded Rectangular Callout 121"/>
          <p:cNvSpPr/>
          <p:nvPr/>
        </p:nvSpPr>
        <p:spPr>
          <a:xfrm>
            <a:off x="1323658" y="5321018"/>
            <a:ext cx="3392026" cy="1217978"/>
          </a:xfrm>
          <a:prstGeom prst="wedgeRoundRectCallout">
            <a:avLst>
              <a:gd name="adj1" fmla="val -55617"/>
              <a:gd name="adj2" fmla="val -36793"/>
              <a:gd name="adj3" fmla="val 16667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4" name="Picture 1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3809" y="5474942"/>
            <a:ext cx="2514611" cy="81229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8821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ular Callout 26"/>
          <p:cNvSpPr/>
          <p:nvPr/>
        </p:nvSpPr>
        <p:spPr>
          <a:xfrm>
            <a:off x="5105666" y="5664319"/>
            <a:ext cx="3810000" cy="992124"/>
          </a:xfrm>
          <a:prstGeom prst="wedgeRoundRectCallout">
            <a:avLst>
              <a:gd name="adj1" fmla="val -18898"/>
              <a:gd name="adj2" fmla="val -71289"/>
              <a:gd name="adj3" fmla="val 16667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Reducing to a Sub-Level of Intervals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326" y="1676400"/>
            <a:ext cx="5970469" cy="58378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" y="2425433"/>
            <a:ext cx="6629922" cy="33073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29" y="4038600"/>
            <a:ext cx="1955296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454" y="2858219"/>
            <a:ext cx="5410212" cy="55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7552" y="4572000"/>
            <a:ext cx="5763243" cy="109231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826" y="3581400"/>
            <a:ext cx="8355173" cy="27886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Picture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0466" y="5871580"/>
            <a:ext cx="3250705" cy="55931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Rounded Rectangular Callout 27"/>
          <p:cNvSpPr/>
          <p:nvPr/>
        </p:nvSpPr>
        <p:spPr>
          <a:xfrm>
            <a:off x="432795" y="2796537"/>
            <a:ext cx="6858000" cy="1295400"/>
          </a:xfrm>
          <a:prstGeom prst="wedgeRoundRectCallout">
            <a:avLst>
              <a:gd name="adj1" fmla="val -19055"/>
              <a:gd name="adj2" fmla="val 95441"/>
              <a:gd name="adj3" fmla="val 16667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34" y="2985474"/>
            <a:ext cx="6502922" cy="8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31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Tool for Controlling Smaller Intervals: </a:t>
            </a:r>
            <a:r>
              <a:rPr lang="en-US" dirty="0" err="1" smtClean="0"/>
              <a:t>Orlicz</a:t>
            </a:r>
            <a:r>
              <a:rPr lang="en-US" dirty="0" smtClean="0"/>
              <a:t> Space Norms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76400"/>
            <a:ext cx="5612904" cy="60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000" y="2615890"/>
            <a:ext cx="2794718" cy="25461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84650" y="3124200"/>
            <a:ext cx="4088917" cy="63551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191000"/>
            <a:ext cx="2362204" cy="20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136" y="5085295"/>
            <a:ext cx="96469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011" y="4818595"/>
            <a:ext cx="297397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349" y="4940046"/>
            <a:ext cx="406908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4" name="Picture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5308092"/>
            <a:ext cx="3326904" cy="35509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Picture 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659" y="4940046"/>
            <a:ext cx="104089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8" name="Picture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756" y="5346192"/>
            <a:ext cx="104089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30" name="Picture 2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848" y="5987503"/>
            <a:ext cx="1143002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98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ular Callout 5"/>
          <p:cNvSpPr/>
          <p:nvPr/>
        </p:nvSpPr>
        <p:spPr>
          <a:xfrm>
            <a:off x="1292074" y="5002530"/>
            <a:ext cx="5946926" cy="612648"/>
          </a:xfrm>
          <a:prstGeom prst="wedgeRectCallout">
            <a:avLst>
              <a:gd name="adj1" fmla="val -36657"/>
              <a:gd name="adj2" fmla="val -79508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/>
              <a:t>Orlicz</a:t>
            </a:r>
            <a:r>
              <a:rPr lang="en-US" dirty="0" smtClean="0"/>
              <a:t> Space Norms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76400"/>
            <a:ext cx="2667006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5826" y="2383254"/>
            <a:ext cx="6222938" cy="43132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2" y="3429508"/>
            <a:ext cx="6679706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8503" y="4084564"/>
            <a:ext cx="4977583" cy="35499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966" y="5181600"/>
            <a:ext cx="5436120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04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36888" y="1527826"/>
            <a:ext cx="7192711" cy="914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Proof of Decomposition Property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99" y="1676400"/>
            <a:ext cx="6679706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1289" y="1985026"/>
            <a:ext cx="4977583" cy="35499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87" y="2669867"/>
            <a:ext cx="685802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 flipV="1">
            <a:off x="5160492" y="2964317"/>
            <a:ext cx="0" cy="139311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160492" y="4357434"/>
            <a:ext cx="240445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31236" y="3519234"/>
            <a:ext cx="25851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0046" y="3417888"/>
            <a:ext cx="355092" cy="20269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Freeform 20"/>
          <p:cNvSpPr/>
          <p:nvPr/>
        </p:nvSpPr>
        <p:spPr>
          <a:xfrm>
            <a:off x="5180467" y="3114560"/>
            <a:ext cx="2450237" cy="932156"/>
          </a:xfrm>
          <a:custGeom>
            <a:avLst/>
            <a:gdLst>
              <a:gd name="connsiteX0" fmla="*/ 0 w 2450237"/>
              <a:gd name="connsiteY0" fmla="*/ 932156 h 932156"/>
              <a:gd name="connsiteX1" fmla="*/ 159798 w 2450237"/>
              <a:gd name="connsiteY1" fmla="*/ 923278 h 932156"/>
              <a:gd name="connsiteX2" fmla="*/ 186431 w 2450237"/>
              <a:gd name="connsiteY2" fmla="*/ 914400 h 932156"/>
              <a:gd name="connsiteX3" fmla="*/ 239697 w 2450237"/>
              <a:gd name="connsiteY3" fmla="*/ 878890 h 932156"/>
              <a:gd name="connsiteX4" fmla="*/ 301841 w 2450237"/>
              <a:gd name="connsiteY4" fmla="*/ 807868 h 932156"/>
              <a:gd name="connsiteX5" fmla="*/ 337351 w 2450237"/>
              <a:gd name="connsiteY5" fmla="*/ 754602 h 932156"/>
              <a:gd name="connsiteX6" fmla="*/ 355107 w 2450237"/>
              <a:gd name="connsiteY6" fmla="*/ 727969 h 932156"/>
              <a:gd name="connsiteX7" fmla="*/ 372862 w 2450237"/>
              <a:gd name="connsiteY7" fmla="*/ 674703 h 932156"/>
              <a:gd name="connsiteX8" fmla="*/ 381740 w 2450237"/>
              <a:gd name="connsiteY8" fmla="*/ 648070 h 932156"/>
              <a:gd name="connsiteX9" fmla="*/ 390617 w 2450237"/>
              <a:gd name="connsiteY9" fmla="*/ 612559 h 932156"/>
              <a:gd name="connsiteX10" fmla="*/ 408373 w 2450237"/>
              <a:gd name="connsiteY10" fmla="*/ 550416 h 932156"/>
              <a:gd name="connsiteX11" fmla="*/ 417250 w 2450237"/>
              <a:gd name="connsiteY11" fmla="*/ 470517 h 932156"/>
              <a:gd name="connsiteX12" fmla="*/ 435006 w 2450237"/>
              <a:gd name="connsiteY12" fmla="*/ 417251 h 932156"/>
              <a:gd name="connsiteX13" fmla="*/ 443883 w 2450237"/>
              <a:gd name="connsiteY13" fmla="*/ 390618 h 932156"/>
              <a:gd name="connsiteX14" fmla="*/ 461639 w 2450237"/>
              <a:gd name="connsiteY14" fmla="*/ 337352 h 932156"/>
              <a:gd name="connsiteX15" fmla="*/ 470516 w 2450237"/>
              <a:gd name="connsiteY15" fmla="*/ 310719 h 932156"/>
              <a:gd name="connsiteX16" fmla="*/ 497149 w 2450237"/>
              <a:gd name="connsiteY16" fmla="*/ 168676 h 932156"/>
              <a:gd name="connsiteX17" fmla="*/ 514905 w 2450237"/>
              <a:gd name="connsiteY17" fmla="*/ 150921 h 932156"/>
              <a:gd name="connsiteX18" fmla="*/ 541538 w 2450237"/>
              <a:gd name="connsiteY18" fmla="*/ 106532 h 932156"/>
              <a:gd name="connsiteX19" fmla="*/ 568171 w 2450237"/>
              <a:gd name="connsiteY19" fmla="*/ 62144 h 932156"/>
              <a:gd name="connsiteX20" fmla="*/ 674703 w 2450237"/>
              <a:gd name="connsiteY20" fmla="*/ 71022 h 932156"/>
              <a:gd name="connsiteX21" fmla="*/ 727969 w 2450237"/>
              <a:gd name="connsiteY21" fmla="*/ 88777 h 932156"/>
              <a:gd name="connsiteX22" fmla="*/ 781235 w 2450237"/>
              <a:gd name="connsiteY22" fmla="*/ 106532 h 932156"/>
              <a:gd name="connsiteX23" fmla="*/ 816745 w 2450237"/>
              <a:gd name="connsiteY23" fmla="*/ 115410 h 932156"/>
              <a:gd name="connsiteX24" fmla="*/ 816745 w 2450237"/>
              <a:gd name="connsiteY24" fmla="*/ 168676 h 932156"/>
              <a:gd name="connsiteX25" fmla="*/ 843378 w 2450237"/>
              <a:gd name="connsiteY25" fmla="*/ 310719 h 932156"/>
              <a:gd name="connsiteX26" fmla="*/ 870011 w 2450237"/>
              <a:gd name="connsiteY26" fmla="*/ 390618 h 932156"/>
              <a:gd name="connsiteX27" fmla="*/ 887767 w 2450237"/>
              <a:gd name="connsiteY27" fmla="*/ 417251 h 932156"/>
              <a:gd name="connsiteX28" fmla="*/ 914400 w 2450237"/>
              <a:gd name="connsiteY28" fmla="*/ 461639 h 932156"/>
              <a:gd name="connsiteX29" fmla="*/ 949910 w 2450237"/>
              <a:gd name="connsiteY29" fmla="*/ 523783 h 932156"/>
              <a:gd name="connsiteX30" fmla="*/ 976543 w 2450237"/>
              <a:gd name="connsiteY30" fmla="*/ 532660 h 932156"/>
              <a:gd name="connsiteX31" fmla="*/ 1056442 w 2450237"/>
              <a:gd name="connsiteY31" fmla="*/ 568171 h 932156"/>
              <a:gd name="connsiteX32" fmla="*/ 1074198 w 2450237"/>
              <a:gd name="connsiteY32" fmla="*/ 585926 h 932156"/>
              <a:gd name="connsiteX33" fmla="*/ 1127464 w 2450237"/>
              <a:gd name="connsiteY33" fmla="*/ 612559 h 932156"/>
              <a:gd name="connsiteX34" fmla="*/ 1251751 w 2450237"/>
              <a:gd name="connsiteY34" fmla="*/ 603682 h 932156"/>
              <a:gd name="connsiteX35" fmla="*/ 1278384 w 2450237"/>
              <a:gd name="connsiteY35" fmla="*/ 612559 h 932156"/>
              <a:gd name="connsiteX36" fmla="*/ 1296140 w 2450237"/>
              <a:gd name="connsiteY36" fmla="*/ 639192 h 932156"/>
              <a:gd name="connsiteX37" fmla="*/ 1305017 w 2450237"/>
              <a:gd name="connsiteY37" fmla="*/ 665825 h 932156"/>
              <a:gd name="connsiteX38" fmla="*/ 1322773 w 2450237"/>
              <a:gd name="connsiteY38" fmla="*/ 683581 h 932156"/>
              <a:gd name="connsiteX39" fmla="*/ 1331650 w 2450237"/>
              <a:gd name="connsiteY39" fmla="*/ 719091 h 932156"/>
              <a:gd name="connsiteX40" fmla="*/ 1411549 w 2450237"/>
              <a:gd name="connsiteY40" fmla="*/ 772357 h 932156"/>
              <a:gd name="connsiteX41" fmla="*/ 1535837 w 2450237"/>
              <a:gd name="connsiteY41" fmla="*/ 736847 h 932156"/>
              <a:gd name="connsiteX42" fmla="*/ 1544714 w 2450237"/>
              <a:gd name="connsiteY42" fmla="*/ 701336 h 932156"/>
              <a:gd name="connsiteX43" fmla="*/ 1553592 w 2450237"/>
              <a:gd name="connsiteY43" fmla="*/ 612559 h 932156"/>
              <a:gd name="connsiteX44" fmla="*/ 1562470 w 2450237"/>
              <a:gd name="connsiteY44" fmla="*/ 585926 h 932156"/>
              <a:gd name="connsiteX45" fmla="*/ 1589103 w 2450237"/>
              <a:gd name="connsiteY45" fmla="*/ 568171 h 932156"/>
              <a:gd name="connsiteX46" fmla="*/ 1597980 w 2450237"/>
              <a:gd name="connsiteY46" fmla="*/ 541538 h 932156"/>
              <a:gd name="connsiteX47" fmla="*/ 1615736 w 2450237"/>
              <a:gd name="connsiteY47" fmla="*/ 523783 h 932156"/>
              <a:gd name="connsiteX48" fmla="*/ 1633491 w 2450237"/>
              <a:gd name="connsiteY48" fmla="*/ 497150 h 932156"/>
              <a:gd name="connsiteX49" fmla="*/ 1651246 w 2450237"/>
              <a:gd name="connsiteY49" fmla="*/ 461639 h 932156"/>
              <a:gd name="connsiteX50" fmla="*/ 1660124 w 2450237"/>
              <a:gd name="connsiteY50" fmla="*/ 426128 h 932156"/>
              <a:gd name="connsiteX51" fmla="*/ 1669002 w 2450237"/>
              <a:gd name="connsiteY51" fmla="*/ 399495 h 932156"/>
              <a:gd name="connsiteX52" fmla="*/ 1677879 w 2450237"/>
              <a:gd name="connsiteY52" fmla="*/ 328474 h 932156"/>
              <a:gd name="connsiteX53" fmla="*/ 1695635 w 2450237"/>
              <a:gd name="connsiteY53" fmla="*/ 310719 h 932156"/>
              <a:gd name="connsiteX54" fmla="*/ 1731145 w 2450237"/>
              <a:gd name="connsiteY54" fmla="*/ 239697 h 932156"/>
              <a:gd name="connsiteX55" fmla="*/ 1740023 w 2450237"/>
              <a:gd name="connsiteY55" fmla="*/ 213064 h 932156"/>
              <a:gd name="connsiteX56" fmla="*/ 1722268 w 2450237"/>
              <a:gd name="connsiteY56" fmla="*/ 142043 h 932156"/>
              <a:gd name="connsiteX57" fmla="*/ 1748901 w 2450237"/>
              <a:gd name="connsiteY57" fmla="*/ 115410 h 932156"/>
              <a:gd name="connsiteX58" fmla="*/ 1802167 w 2450237"/>
              <a:gd name="connsiteY58" fmla="*/ 97655 h 932156"/>
              <a:gd name="connsiteX59" fmla="*/ 2059619 w 2450237"/>
              <a:gd name="connsiteY59" fmla="*/ 106532 h 932156"/>
              <a:gd name="connsiteX60" fmla="*/ 2139518 w 2450237"/>
              <a:gd name="connsiteY60" fmla="*/ 88777 h 932156"/>
              <a:gd name="connsiteX61" fmla="*/ 2157274 w 2450237"/>
              <a:gd name="connsiteY61" fmla="*/ 71022 h 932156"/>
              <a:gd name="connsiteX62" fmla="*/ 2183907 w 2450237"/>
              <a:gd name="connsiteY62" fmla="*/ 17756 h 932156"/>
              <a:gd name="connsiteX63" fmla="*/ 2237173 w 2450237"/>
              <a:gd name="connsiteY63" fmla="*/ 0 h 932156"/>
              <a:gd name="connsiteX64" fmla="*/ 2308194 w 2450237"/>
              <a:gd name="connsiteY64" fmla="*/ 8878 h 932156"/>
              <a:gd name="connsiteX65" fmla="*/ 2396971 w 2450237"/>
              <a:gd name="connsiteY65" fmla="*/ 17756 h 932156"/>
              <a:gd name="connsiteX66" fmla="*/ 2450237 w 2450237"/>
              <a:gd name="connsiteY66" fmla="*/ 26633 h 932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50237" h="932156">
                <a:moveTo>
                  <a:pt x="0" y="932156"/>
                </a:moveTo>
                <a:cubicBezTo>
                  <a:pt x="53266" y="929197"/>
                  <a:pt x="106690" y="928336"/>
                  <a:pt x="159798" y="923278"/>
                </a:cubicBezTo>
                <a:cubicBezTo>
                  <a:pt x="169114" y="922391"/>
                  <a:pt x="178251" y="918945"/>
                  <a:pt x="186431" y="914400"/>
                </a:cubicBezTo>
                <a:cubicBezTo>
                  <a:pt x="205085" y="904037"/>
                  <a:pt x="221942" y="890727"/>
                  <a:pt x="239697" y="878890"/>
                </a:cubicBezTo>
                <a:cubicBezTo>
                  <a:pt x="260370" y="865108"/>
                  <a:pt x="287527" y="828317"/>
                  <a:pt x="301841" y="807868"/>
                </a:cubicBezTo>
                <a:cubicBezTo>
                  <a:pt x="314078" y="790386"/>
                  <a:pt x="325514" y="772357"/>
                  <a:pt x="337351" y="754602"/>
                </a:cubicBezTo>
                <a:lnTo>
                  <a:pt x="355107" y="727969"/>
                </a:lnTo>
                <a:lnTo>
                  <a:pt x="372862" y="674703"/>
                </a:lnTo>
                <a:cubicBezTo>
                  <a:pt x="375821" y="665825"/>
                  <a:pt x="379471" y="657149"/>
                  <a:pt x="381740" y="648070"/>
                </a:cubicBezTo>
                <a:cubicBezTo>
                  <a:pt x="384699" y="636233"/>
                  <a:pt x="387265" y="624291"/>
                  <a:pt x="390617" y="612559"/>
                </a:cubicBezTo>
                <a:cubicBezTo>
                  <a:pt x="416103" y="523357"/>
                  <a:pt x="380602" y="661492"/>
                  <a:pt x="408373" y="550416"/>
                </a:cubicBezTo>
                <a:cubicBezTo>
                  <a:pt x="411332" y="523783"/>
                  <a:pt x="411995" y="496793"/>
                  <a:pt x="417250" y="470517"/>
                </a:cubicBezTo>
                <a:cubicBezTo>
                  <a:pt x="420920" y="452165"/>
                  <a:pt x="429088" y="435006"/>
                  <a:pt x="435006" y="417251"/>
                </a:cubicBezTo>
                <a:lnTo>
                  <a:pt x="443883" y="390618"/>
                </a:lnTo>
                <a:lnTo>
                  <a:pt x="461639" y="337352"/>
                </a:lnTo>
                <a:lnTo>
                  <a:pt x="470516" y="310719"/>
                </a:lnTo>
                <a:cubicBezTo>
                  <a:pt x="477199" y="223845"/>
                  <a:pt x="458825" y="216580"/>
                  <a:pt x="497149" y="168676"/>
                </a:cubicBezTo>
                <a:cubicBezTo>
                  <a:pt x="502378" y="162140"/>
                  <a:pt x="508986" y="156839"/>
                  <a:pt x="514905" y="150921"/>
                </a:cubicBezTo>
                <a:cubicBezTo>
                  <a:pt x="540051" y="75476"/>
                  <a:pt x="504980" y="167463"/>
                  <a:pt x="541538" y="106532"/>
                </a:cubicBezTo>
                <a:cubicBezTo>
                  <a:pt x="576110" y="48912"/>
                  <a:pt x="523183" y="107130"/>
                  <a:pt x="568171" y="62144"/>
                </a:cubicBezTo>
                <a:cubicBezTo>
                  <a:pt x="603682" y="65103"/>
                  <a:pt x="639554" y="65164"/>
                  <a:pt x="674703" y="71022"/>
                </a:cubicBezTo>
                <a:cubicBezTo>
                  <a:pt x="693164" y="74099"/>
                  <a:pt x="710214" y="82859"/>
                  <a:pt x="727969" y="88777"/>
                </a:cubicBezTo>
                <a:lnTo>
                  <a:pt x="781235" y="106532"/>
                </a:lnTo>
                <a:cubicBezTo>
                  <a:pt x="792810" y="110390"/>
                  <a:pt x="804908" y="112451"/>
                  <a:pt x="816745" y="115410"/>
                </a:cubicBezTo>
                <a:cubicBezTo>
                  <a:pt x="840420" y="186431"/>
                  <a:pt x="816745" y="97655"/>
                  <a:pt x="816745" y="168676"/>
                </a:cubicBezTo>
                <a:cubicBezTo>
                  <a:pt x="816745" y="291837"/>
                  <a:pt x="798164" y="265502"/>
                  <a:pt x="843378" y="310719"/>
                </a:cubicBezTo>
                <a:lnTo>
                  <a:pt x="870011" y="390618"/>
                </a:lnTo>
                <a:cubicBezTo>
                  <a:pt x="873385" y="400740"/>
                  <a:pt x="881848" y="408373"/>
                  <a:pt x="887767" y="417251"/>
                </a:cubicBezTo>
                <a:cubicBezTo>
                  <a:pt x="912914" y="492697"/>
                  <a:pt x="877842" y="400709"/>
                  <a:pt x="914400" y="461639"/>
                </a:cubicBezTo>
                <a:cubicBezTo>
                  <a:pt x="937411" y="499991"/>
                  <a:pt x="902712" y="484451"/>
                  <a:pt x="949910" y="523783"/>
                </a:cubicBezTo>
                <a:cubicBezTo>
                  <a:pt x="957099" y="529774"/>
                  <a:pt x="967781" y="529374"/>
                  <a:pt x="976543" y="532660"/>
                </a:cubicBezTo>
                <a:cubicBezTo>
                  <a:pt x="994117" y="539250"/>
                  <a:pt x="1039150" y="556643"/>
                  <a:pt x="1056442" y="568171"/>
                </a:cubicBezTo>
                <a:cubicBezTo>
                  <a:pt x="1063406" y="572814"/>
                  <a:pt x="1067662" y="580697"/>
                  <a:pt x="1074198" y="585926"/>
                </a:cubicBezTo>
                <a:cubicBezTo>
                  <a:pt x="1098786" y="605596"/>
                  <a:pt x="1099331" y="603182"/>
                  <a:pt x="1127464" y="612559"/>
                </a:cubicBezTo>
                <a:cubicBezTo>
                  <a:pt x="1168893" y="609600"/>
                  <a:pt x="1210216" y="603682"/>
                  <a:pt x="1251751" y="603682"/>
                </a:cubicBezTo>
                <a:cubicBezTo>
                  <a:pt x="1261109" y="603682"/>
                  <a:pt x="1271077" y="606713"/>
                  <a:pt x="1278384" y="612559"/>
                </a:cubicBezTo>
                <a:cubicBezTo>
                  <a:pt x="1286716" y="619224"/>
                  <a:pt x="1290221" y="630314"/>
                  <a:pt x="1296140" y="639192"/>
                </a:cubicBezTo>
                <a:cubicBezTo>
                  <a:pt x="1299099" y="648070"/>
                  <a:pt x="1300202" y="657801"/>
                  <a:pt x="1305017" y="665825"/>
                </a:cubicBezTo>
                <a:cubicBezTo>
                  <a:pt x="1309323" y="673002"/>
                  <a:pt x="1319030" y="676094"/>
                  <a:pt x="1322773" y="683581"/>
                </a:cubicBezTo>
                <a:cubicBezTo>
                  <a:pt x="1328229" y="694494"/>
                  <a:pt x="1324882" y="708939"/>
                  <a:pt x="1331650" y="719091"/>
                </a:cubicBezTo>
                <a:cubicBezTo>
                  <a:pt x="1363460" y="766806"/>
                  <a:pt x="1368103" y="761496"/>
                  <a:pt x="1411549" y="772357"/>
                </a:cubicBezTo>
                <a:cubicBezTo>
                  <a:pt x="1523589" y="763739"/>
                  <a:pt x="1517838" y="799847"/>
                  <a:pt x="1535837" y="736847"/>
                </a:cubicBezTo>
                <a:cubicBezTo>
                  <a:pt x="1539189" y="725115"/>
                  <a:pt x="1541755" y="713173"/>
                  <a:pt x="1544714" y="701336"/>
                </a:cubicBezTo>
                <a:cubicBezTo>
                  <a:pt x="1547673" y="671744"/>
                  <a:pt x="1549070" y="641953"/>
                  <a:pt x="1553592" y="612559"/>
                </a:cubicBezTo>
                <a:cubicBezTo>
                  <a:pt x="1555015" y="603310"/>
                  <a:pt x="1556624" y="593233"/>
                  <a:pt x="1562470" y="585926"/>
                </a:cubicBezTo>
                <a:cubicBezTo>
                  <a:pt x="1569135" y="577595"/>
                  <a:pt x="1580225" y="574089"/>
                  <a:pt x="1589103" y="568171"/>
                </a:cubicBezTo>
                <a:cubicBezTo>
                  <a:pt x="1592062" y="559293"/>
                  <a:pt x="1593165" y="549562"/>
                  <a:pt x="1597980" y="541538"/>
                </a:cubicBezTo>
                <a:cubicBezTo>
                  <a:pt x="1602286" y="534361"/>
                  <a:pt x="1610507" y="530319"/>
                  <a:pt x="1615736" y="523783"/>
                </a:cubicBezTo>
                <a:cubicBezTo>
                  <a:pt x="1622401" y="515452"/>
                  <a:pt x="1628198" y="506414"/>
                  <a:pt x="1633491" y="497150"/>
                </a:cubicBezTo>
                <a:cubicBezTo>
                  <a:pt x="1640057" y="485660"/>
                  <a:pt x="1646599" y="474030"/>
                  <a:pt x="1651246" y="461639"/>
                </a:cubicBezTo>
                <a:cubicBezTo>
                  <a:pt x="1655530" y="450215"/>
                  <a:pt x="1656772" y="437860"/>
                  <a:pt x="1660124" y="426128"/>
                </a:cubicBezTo>
                <a:cubicBezTo>
                  <a:pt x="1662695" y="417130"/>
                  <a:pt x="1666043" y="408373"/>
                  <a:pt x="1669002" y="399495"/>
                </a:cubicBezTo>
                <a:cubicBezTo>
                  <a:pt x="1671961" y="375821"/>
                  <a:pt x="1671023" y="351326"/>
                  <a:pt x="1677879" y="328474"/>
                </a:cubicBezTo>
                <a:cubicBezTo>
                  <a:pt x="1680284" y="320457"/>
                  <a:pt x="1691892" y="318205"/>
                  <a:pt x="1695635" y="310719"/>
                </a:cubicBezTo>
                <a:cubicBezTo>
                  <a:pt x="1736442" y="229106"/>
                  <a:pt x="1691031" y="279814"/>
                  <a:pt x="1731145" y="239697"/>
                </a:cubicBezTo>
                <a:cubicBezTo>
                  <a:pt x="1734104" y="230819"/>
                  <a:pt x="1740023" y="222422"/>
                  <a:pt x="1740023" y="213064"/>
                </a:cubicBezTo>
                <a:cubicBezTo>
                  <a:pt x="1740023" y="191642"/>
                  <a:pt x="1729272" y="163057"/>
                  <a:pt x="1722268" y="142043"/>
                </a:cubicBezTo>
                <a:cubicBezTo>
                  <a:pt x="1731146" y="133165"/>
                  <a:pt x="1737926" y="121507"/>
                  <a:pt x="1748901" y="115410"/>
                </a:cubicBezTo>
                <a:cubicBezTo>
                  <a:pt x="1765262" y="106321"/>
                  <a:pt x="1802167" y="97655"/>
                  <a:pt x="1802167" y="97655"/>
                </a:cubicBezTo>
                <a:cubicBezTo>
                  <a:pt x="1887984" y="100614"/>
                  <a:pt x="1973751" y="106532"/>
                  <a:pt x="2059619" y="106532"/>
                </a:cubicBezTo>
                <a:cubicBezTo>
                  <a:pt x="2070896" y="106532"/>
                  <a:pt x="2125817" y="92202"/>
                  <a:pt x="2139518" y="88777"/>
                </a:cubicBezTo>
                <a:cubicBezTo>
                  <a:pt x="2145437" y="82859"/>
                  <a:pt x="2152968" y="78199"/>
                  <a:pt x="2157274" y="71022"/>
                </a:cubicBezTo>
                <a:cubicBezTo>
                  <a:pt x="2168305" y="52638"/>
                  <a:pt x="2162351" y="31228"/>
                  <a:pt x="2183907" y="17756"/>
                </a:cubicBezTo>
                <a:cubicBezTo>
                  <a:pt x="2199778" y="7837"/>
                  <a:pt x="2237173" y="0"/>
                  <a:pt x="2237173" y="0"/>
                </a:cubicBezTo>
                <a:lnTo>
                  <a:pt x="2308194" y="8878"/>
                </a:lnTo>
                <a:cubicBezTo>
                  <a:pt x="2337752" y="12162"/>
                  <a:pt x="2367492" y="13826"/>
                  <a:pt x="2396971" y="17756"/>
                </a:cubicBezTo>
                <a:cubicBezTo>
                  <a:pt x="2467902" y="27213"/>
                  <a:pt x="2421633" y="26633"/>
                  <a:pt x="2450237" y="2663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585" y="2837063"/>
            <a:ext cx="152400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25" name="Freeform 24"/>
          <p:cNvSpPr/>
          <p:nvPr/>
        </p:nvSpPr>
        <p:spPr>
          <a:xfrm>
            <a:off x="5180467" y="3540688"/>
            <a:ext cx="443883" cy="514905"/>
          </a:xfrm>
          <a:custGeom>
            <a:avLst/>
            <a:gdLst>
              <a:gd name="connsiteX0" fmla="*/ 0 w 443883"/>
              <a:gd name="connsiteY0" fmla="*/ 488272 h 514905"/>
              <a:gd name="connsiteX1" fmla="*/ 62143 w 443883"/>
              <a:gd name="connsiteY1" fmla="*/ 506028 h 514905"/>
              <a:gd name="connsiteX2" fmla="*/ 97654 w 443883"/>
              <a:gd name="connsiteY2" fmla="*/ 514905 h 514905"/>
              <a:gd name="connsiteX3" fmla="*/ 133165 w 443883"/>
              <a:gd name="connsiteY3" fmla="*/ 506028 h 514905"/>
              <a:gd name="connsiteX4" fmla="*/ 186431 w 443883"/>
              <a:gd name="connsiteY4" fmla="*/ 488272 h 514905"/>
              <a:gd name="connsiteX5" fmla="*/ 213064 w 443883"/>
              <a:gd name="connsiteY5" fmla="*/ 479395 h 514905"/>
              <a:gd name="connsiteX6" fmla="*/ 239697 w 443883"/>
              <a:gd name="connsiteY6" fmla="*/ 461639 h 514905"/>
              <a:gd name="connsiteX7" fmla="*/ 266330 w 443883"/>
              <a:gd name="connsiteY7" fmla="*/ 452762 h 514905"/>
              <a:gd name="connsiteX8" fmla="*/ 284085 w 443883"/>
              <a:gd name="connsiteY8" fmla="*/ 435006 h 514905"/>
              <a:gd name="connsiteX9" fmla="*/ 319596 w 443883"/>
              <a:gd name="connsiteY9" fmla="*/ 390618 h 514905"/>
              <a:gd name="connsiteX10" fmla="*/ 328474 w 443883"/>
              <a:gd name="connsiteY10" fmla="*/ 363985 h 514905"/>
              <a:gd name="connsiteX11" fmla="*/ 346229 w 443883"/>
              <a:gd name="connsiteY11" fmla="*/ 346229 h 514905"/>
              <a:gd name="connsiteX12" fmla="*/ 399495 w 443883"/>
              <a:gd name="connsiteY12" fmla="*/ 186431 h 514905"/>
              <a:gd name="connsiteX13" fmla="*/ 417250 w 443883"/>
              <a:gd name="connsiteY13" fmla="*/ 133165 h 514905"/>
              <a:gd name="connsiteX14" fmla="*/ 426128 w 443883"/>
              <a:gd name="connsiteY14" fmla="*/ 106532 h 514905"/>
              <a:gd name="connsiteX15" fmla="*/ 435006 w 443883"/>
              <a:gd name="connsiteY15" fmla="*/ 35511 h 514905"/>
              <a:gd name="connsiteX16" fmla="*/ 443883 w 443883"/>
              <a:gd name="connsiteY16" fmla="*/ 0 h 514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3883" h="514905">
                <a:moveTo>
                  <a:pt x="0" y="488272"/>
                </a:moveTo>
                <a:lnTo>
                  <a:pt x="62143" y="506028"/>
                </a:lnTo>
                <a:cubicBezTo>
                  <a:pt x="73914" y="509238"/>
                  <a:pt x="85453" y="514905"/>
                  <a:pt x="97654" y="514905"/>
                </a:cubicBezTo>
                <a:cubicBezTo>
                  <a:pt x="109855" y="514905"/>
                  <a:pt x="121478" y="509534"/>
                  <a:pt x="133165" y="506028"/>
                </a:cubicBezTo>
                <a:cubicBezTo>
                  <a:pt x="151092" y="500650"/>
                  <a:pt x="168676" y="494190"/>
                  <a:pt x="186431" y="488272"/>
                </a:cubicBezTo>
                <a:lnTo>
                  <a:pt x="213064" y="479395"/>
                </a:lnTo>
                <a:cubicBezTo>
                  <a:pt x="221942" y="473476"/>
                  <a:pt x="230154" y="466411"/>
                  <a:pt x="239697" y="461639"/>
                </a:cubicBezTo>
                <a:cubicBezTo>
                  <a:pt x="248067" y="457454"/>
                  <a:pt x="258306" y="457577"/>
                  <a:pt x="266330" y="452762"/>
                </a:cubicBezTo>
                <a:cubicBezTo>
                  <a:pt x="273507" y="448456"/>
                  <a:pt x="278167" y="440925"/>
                  <a:pt x="284085" y="435006"/>
                </a:cubicBezTo>
                <a:cubicBezTo>
                  <a:pt x="306400" y="368063"/>
                  <a:pt x="273703" y="447983"/>
                  <a:pt x="319596" y="390618"/>
                </a:cubicBezTo>
                <a:cubicBezTo>
                  <a:pt x="325442" y="383311"/>
                  <a:pt x="323659" y="372009"/>
                  <a:pt x="328474" y="363985"/>
                </a:cubicBezTo>
                <a:cubicBezTo>
                  <a:pt x="332780" y="356808"/>
                  <a:pt x="340311" y="352148"/>
                  <a:pt x="346229" y="346229"/>
                </a:cubicBezTo>
                <a:lnTo>
                  <a:pt x="399495" y="186431"/>
                </a:lnTo>
                <a:lnTo>
                  <a:pt x="417250" y="133165"/>
                </a:lnTo>
                <a:lnTo>
                  <a:pt x="426128" y="106532"/>
                </a:lnTo>
                <a:cubicBezTo>
                  <a:pt x="429087" y="82858"/>
                  <a:pt x="431084" y="59044"/>
                  <a:pt x="435006" y="35511"/>
                </a:cubicBezTo>
                <a:cubicBezTo>
                  <a:pt x="437012" y="23476"/>
                  <a:pt x="443883" y="0"/>
                  <a:pt x="443883" y="0"/>
                </a:cubicBezTo>
              </a:path>
            </a:pathLst>
          </a:cu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068234" y="3505178"/>
            <a:ext cx="781235" cy="412112"/>
          </a:xfrm>
          <a:custGeom>
            <a:avLst/>
            <a:gdLst>
              <a:gd name="connsiteX0" fmla="*/ 0 w 781235"/>
              <a:gd name="connsiteY0" fmla="*/ 0 h 412112"/>
              <a:gd name="connsiteX1" fmla="*/ 17755 w 781235"/>
              <a:gd name="connsiteY1" fmla="*/ 79899 h 412112"/>
              <a:gd name="connsiteX2" fmla="*/ 35510 w 781235"/>
              <a:gd name="connsiteY2" fmla="*/ 106532 h 412112"/>
              <a:gd name="connsiteX3" fmla="*/ 44388 w 781235"/>
              <a:gd name="connsiteY3" fmla="*/ 142042 h 412112"/>
              <a:gd name="connsiteX4" fmla="*/ 71021 w 781235"/>
              <a:gd name="connsiteY4" fmla="*/ 150920 h 412112"/>
              <a:gd name="connsiteX5" fmla="*/ 106532 w 781235"/>
              <a:gd name="connsiteY5" fmla="*/ 159798 h 412112"/>
              <a:gd name="connsiteX6" fmla="*/ 133165 w 781235"/>
              <a:gd name="connsiteY6" fmla="*/ 177553 h 412112"/>
              <a:gd name="connsiteX7" fmla="*/ 159798 w 781235"/>
              <a:gd name="connsiteY7" fmla="*/ 186431 h 412112"/>
              <a:gd name="connsiteX8" fmla="*/ 177553 w 781235"/>
              <a:gd name="connsiteY8" fmla="*/ 213064 h 412112"/>
              <a:gd name="connsiteX9" fmla="*/ 213064 w 781235"/>
              <a:gd name="connsiteY9" fmla="*/ 221941 h 412112"/>
              <a:gd name="connsiteX10" fmla="*/ 399495 w 781235"/>
              <a:gd name="connsiteY10" fmla="*/ 239697 h 412112"/>
              <a:gd name="connsiteX11" fmla="*/ 426128 w 781235"/>
              <a:gd name="connsiteY11" fmla="*/ 328473 h 412112"/>
              <a:gd name="connsiteX12" fmla="*/ 461639 w 781235"/>
              <a:gd name="connsiteY12" fmla="*/ 363984 h 412112"/>
              <a:gd name="connsiteX13" fmla="*/ 514905 w 781235"/>
              <a:gd name="connsiteY13" fmla="*/ 381739 h 412112"/>
              <a:gd name="connsiteX14" fmla="*/ 648070 w 781235"/>
              <a:gd name="connsiteY14" fmla="*/ 390617 h 412112"/>
              <a:gd name="connsiteX15" fmla="*/ 665825 w 781235"/>
              <a:gd name="connsiteY15" fmla="*/ 363984 h 412112"/>
              <a:gd name="connsiteX16" fmla="*/ 683580 w 781235"/>
              <a:gd name="connsiteY16" fmla="*/ 310718 h 412112"/>
              <a:gd name="connsiteX17" fmla="*/ 692458 w 781235"/>
              <a:gd name="connsiteY17" fmla="*/ 284085 h 412112"/>
              <a:gd name="connsiteX18" fmla="*/ 701336 w 781235"/>
              <a:gd name="connsiteY18" fmla="*/ 195308 h 412112"/>
              <a:gd name="connsiteX19" fmla="*/ 727969 w 781235"/>
              <a:gd name="connsiteY19" fmla="*/ 186431 h 412112"/>
              <a:gd name="connsiteX20" fmla="*/ 745724 w 781235"/>
              <a:gd name="connsiteY20" fmla="*/ 168675 h 412112"/>
              <a:gd name="connsiteX21" fmla="*/ 754602 w 781235"/>
              <a:gd name="connsiteY21" fmla="*/ 142042 h 412112"/>
              <a:gd name="connsiteX22" fmla="*/ 736846 w 781235"/>
              <a:gd name="connsiteY22" fmla="*/ 159798 h 412112"/>
              <a:gd name="connsiteX23" fmla="*/ 727969 w 781235"/>
              <a:gd name="connsiteY23" fmla="*/ 133165 h 412112"/>
              <a:gd name="connsiteX24" fmla="*/ 763479 w 781235"/>
              <a:gd name="connsiteY24" fmla="*/ 88776 h 412112"/>
              <a:gd name="connsiteX25" fmla="*/ 781235 w 781235"/>
              <a:gd name="connsiteY25" fmla="*/ 71021 h 412112"/>
              <a:gd name="connsiteX26" fmla="*/ 772357 w 781235"/>
              <a:gd name="connsiteY26" fmla="*/ 62143 h 41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235" h="412112">
                <a:moveTo>
                  <a:pt x="0" y="0"/>
                </a:moveTo>
                <a:cubicBezTo>
                  <a:pt x="3410" y="20463"/>
                  <a:pt x="6826" y="58042"/>
                  <a:pt x="17755" y="79899"/>
                </a:cubicBezTo>
                <a:cubicBezTo>
                  <a:pt x="22527" y="89442"/>
                  <a:pt x="29592" y="97654"/>
                  <a:pt x="35510" y="106532"/>
                </a:cubicBezTo>
                <a:cubicBezTo>
                  <a:pt x="38469" y="118369"/>
                  <a:pt x="36766" y="132515"/>
                  <a:pt x="44388" y="142042"/>
                </a:cubicBezTo>
                <a:cubicBezTo>
                  <a:pt x="50234" y="149349"/>
                  <a:pt x="62023" y="148349"/>
                  <a:pt x="71021" y="150920"/>
                </a:cubicBezTo>
                <a:cubicBezTo>
                  <a:pt x="82753" y="154272"/>
                  <a:pt x="94695" y="156839"/>
                  <a:pt x="106532" y="159798"/>
                </a:cubicBezTo>
                <a:cubicBezTo>
                  <a:pt x="115410" y="165716"/>
                  <a:pt x="123622" y="172781"/>
                  <a:pt x="133165" y="177553"/>
                </a:cubicBezTo>
                <a:cubicBezTo>
                  <a:pt x="141535" y="181738"/>
                  <a:pt x="152491" y="180585"/>
                  <a:pt x="159798" y="186431"/>
                </a:cubicBezTo>
                <a:cubicBezTo>
                  <a:pt x="168129" y="193096"/>
                  <a:pt x="168675" y="207146"/>
                  <a:pt x="177553" y="213064"/>
                </a:cubicBezTo>
                <a:cubicBezTo>
                  <a:pt x="187705" y="219832"/>
                  <a:pt x="201332" y="218589"/>
                  <a:pt x="213064" y="221941"/>
                </a:cubicBezTo>
                <a:cubicBezTo>
                  <a:pt x="306296" y="248578"/>
                  <a:pt x="139205" y="225236"/>
                  <a:pt x="399495" y="239697"/>
                </a:cubicBezTo>
                <a:cubicBezTo>
                  <a:pt x="412912" y="293364"/>
                  <a:pt x="404515" y="263632"/>
                  <a:pt x="426128" y="328473"/>
                </a:cubicBezTo>
                <a:cubicBezTo>
                  <a:pt x="431422" y="344354"/>
                  <a:pt x="449802" y="352147"/>
                  <a:pt x="461639" y="363984"/>
                </a:cubicBezTo>
                <a:cubicBezTo>
                  <a:pt x="474873" y="377218"/>
                  <a:pt x="514905" y="381739"/>
                  <a:pt x="514905" y="381739"/>
                </a:cubicBezTo>
                <a:cubicBezTo>
                  <a:pt x="555921" y="422757"/>
                  <a:pt x="542852" y="418675"/>
                  <a:pt x="648070" y="390617"/>
                </a:cubicBezTo>
                <a:cubicBezTo>
                  <a:pt x="658379" y="387868"/>
                  <a:pt x="661492" y="373734"/>
                  <a:pt x="665825" y="363984"/>
                </a:cubicBezTo>
                <a:cubicBezTo>
                  <a:pt x="673426" y="346881"/>
                  <a:pt x="677662" y="328473"/>
                  <a:pt x="683580" y="310718"/>
                </a:cubicBezTo>
                <a:lnTo>
                  <a:pt x="692458" y="284085"/>
                </a:lnTo>
                <a:cubicBezTo>
                  <a:pt x="695417" y="254493"/>
                  <a:pt x="691172" y="223257"/>
                  <a:pt x="701336" y="195308"/>
                </a:cubicBezTo>
                <a:cubicBezTo>
                  <a:pt x="704534" y="186514"/>
                  <a:pt x="719945" y="191246"/>
                  <a:pt x="727969" y="186431"/>
                </a:cubicBezTo>
                <a:cubicBezTo>
                  <a:pt x="735146" y="182125"/>
                  <a:pt x="739806" y="174594"/>
                  <a:pt x="745724" y="168675"/>
                </a:cubicBezTo>
                <a:cubicBezTo>
                  <a:pt x="748683" y="159797"/>
                  <a:pt x="761219" y="148659"/>
                  <a:pt x="754602" y="142042"/>
                </a:cubicBezTo>
                <a:cubicBezTo>
                  <a:pt x="748683" y="136124"/>
                  <a:pt x="744787" y="162445"/>
                  <a:pt x="736846" y="159798"/>
                </a:cubicBezTo>
                <a:cubicBezTo>
                  <a:pt x="727968" y="156839"/>
                  <a:pt x="730928" y="142043"/>
                  <a:pt x="727969" y="133165"/>
                </a:cubicBezTo>
                <a:cubicBezTo>
                  <a:pt x="770848" y="90284"/>
                  <a:pt x="718672" y="144784"/>
                  <a:pt x="763479" y="88776"/>
                </a:cubicBezTo>
                <a:cubicBezTo>
                  <a:pt x="768708" y="82240"/>
                  <a:pt x="775316" y="76939"/>
                  <a:pt x="781235" y="71021"/>
                </a:cubicBezTo>
                <a:cubicBezTo>
                  <a:pt x="770485" y="38773"/>
                  <a:pt x="772357" y="35030"/>
                  <a:pt x="772357" y="62143"/>
                </a:cubicBezTo>
              </a:path>
            </a:pathLst>
          </a:cu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5624350" y="4357434"/>
            <a:ext cx="443884" cy="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913092" y="4357434"/>
            <a:ext cx="533400" cy="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893" y="3827479"/>
            <a:ext cx="202692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33" name="Freeform 32"/>
          <p:cNvSpPr/>
          <p:nvPr/>
        </p:nvSpPr>
        <p:spPr>
          <a:xfrm>
            <a:off x="5615473" y="3194420"/>
            <a:ext cx="452761" cy="337391"/>
          </a:xfrm>
          <a:custGeom>
            <a:avLst/>
            <a:gdLst>
              <a:gd name="connsiteX0" fmla="*/ 0 w 452761"/>
              <a:gd name="connsiteY0" fmla="*/ 337391 h 337391"/>
              <a:gd name="connsiteX1" fmla="*/ 17755 w 452761"/>
              <a:gd name="connsiteY1" fmla="*/ 293002 h 337391"/>
              <a:gd name="connsiteX2" fmla="*/ 26633 w 452761"/>
              <a:gd name="connsiteY2" fmla="*/ 266369 h 337391"/>
              <a:gd name="connsiteX3" fmla="*/ 53266 w 452761"/>
              <a:gd name="connsiteY3" fmla="*/ 133204 h 337391"/>
              <a:gd name="connsiteX4" fmla="*/ 79899 w 452761"/>
              <a:gd name="connsiteY4" fmla="*/ 115449 h 337391"/>
              <a:gd name="connsiteX5" fmla="*/ 88776 w 452761"/>
              <a:gd name="connsiteY5" fmla="*/ 88816 h 337391"/>
              <a:gd name="connsiteX6" fmla="*/ 71021 w 452761"/>
              <a:gd name="connsiteY6" fmla="*/ 35550 h 337391"/>
              <a:gd name="connsiteX7" fmla="*/ 79899 w 452761"/>
              <a:gd name="connsiteY7" fmla="*/ 8917 h 337391"/>
              <a:gd name="connsiteX8" fmla="*/ 221941 w 452761"/>
              <a:gd name="connsiteY8" fmla="*/ 8917 h 337391"/>
              <a:gd name="connsiteX9" fmla="*/ 248574 w 452761"/>
              <a:gd name="connsiteY9" fmla="*/ 17795 h 337391"/>
              <a:gd name="connsiteX10" fmla="*/ 390617 w 452761"/>
              <a:gd name="connsiteY10" fmla="*/ 35550 h 337391"/>
              <a:gd name="connsiteX11" fmla="*/ 390617 w 452761"/>
              <a:gd name="connsiteY11" fmla="*/ 221981 h 337391"/>
              <a:gd name="connsiteX12" fmla="*/ 408372 w 452761"/>
              <a:gd name="connsiteY12" fmla="*/ 248614 h 337391"/>
              <a:gd name="connsiteX13" fmla="*/ 417250 w 452761"/>
              <a:gd name="connsiteY13" fmla="*/ 275247 h 337391"/>
              <a:gd name="connsiteX14" fmla="*/ 435005 w 452761"/>
              <a:gd name="connsiteY14" fmla="*/ 301880 h 337391"/>
              <a:gd name="connsiteX15" fmla="*/ 443883 w 452761"/>
              <a:gd name="connsiteY15" fmla="*/ 328513 h 337391"/>
              <a:gd name="connsiteX16" fmla="*/ 452761 w 452761"/>
              <a:gd name="connsiteY16" fmla="*/ 328513 h 337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2761" h="337391">
                <a:moveTo>
                  <a:pt x="0" y="337391"/>
                </a:moveTo>
                <a:cubicBezTo>
                  <a:pt x="5918" y="322595"/>
                  <a:pt x="12160" y="307923"/>
                  <a:pt x="17755" y="293002"/>
                </a:cubicBezTo>
                <a:cubicBezTo>
                  <a:pt x="21041" y="284240"/>
                  <a:pt x="25472" y="275655"/>
                  <a:pt x="26633" y="266369"/>
                </a:cubicBezTo>
                <a:cubicBezTo>
                  <a:pt x="36996" y="183461"/>
                  <a:pt x="8044" y="169381"/>
                  <a:pt x="53266" y="133204"/>
                </a:cubicBezTo>
                <a:cubicBezTo>
                  <a:pt x="61598" y="126539"/>
                  <a:pt x="71021" y="121367"/>
                  <a:pt x="79899" y="115449"/>
                </a:cubicBezTo>
                <a:cubicBezTo>
                  <a:pt x="82858" y="106571"/>
                  <a:pt x="89809" y="98117"/>
                  <a:pt x="88776" y="88816"/>
                </a:cubicBezTo>
                <a:cubicBezTo>
                  <a:pt x="86709" y="70215"/>
                  <a:pt x="71021" y="35550"/>
                  <a:pt x="71021" y="35550"/>
                </a:cubicBezTo>
                <a:cubicBezTo>
                  <a:pt x="73980" y="26672"/>
                  <a:pt x="72113" y="14108"/>
                  <a:pt x="79899" y="8917"/>
                </a:cubicBezTo>
                <a:cubicBezTo>
                  <a:pt x="109252" y="-10652"/>
                  <a:pt x="211255" y="7946"/>
                  <a:pt x="221941" y="8917"/>
                </a:cubicBezTo>
                <a:cubicBezTo>
                  <a:pt x="230819" y="11876"/>
                  <a:pt x="239288" y="16634"/>
                  <a:pt x="248574" y="17795"/>
                </a:cubicBezTo>
                <a:cubicBezTo>
                  <a:pt x="402101" y="36985"/>
                  <a:pt x="320399" y="12143"/>
                  <a:pt x="390617" y="35550"/>
                </a:cubicBezTo>
                <a:cubicBezTo>
                  <a:pt x="383973" y="108629"/>
                  <a:pt x="374004" y="149990"/>
                  <a:pt x="390617" y="221981"/>
                </a:cubicBezTo>
                <a:cubicBezTo>
                  <a:pt x="393016" y="232377"/>
                  <a:pt x="403600" y="239071"/>
                  <a:pt x="408372" y="248614"/>
                </a:cubicBezTo>
                <a:cubicBezTo>
                  <a:pt x="412557" y="256984"/>
                  <a:pt x="413065" y="266877"/>
                  <a:pt x="417250" y="275247"/>
                </a:cubicBezTo>
                <a:cubicBezTo>
                  <a:pt x="422022" y="284790"/>
                  <a:pt x="430233" y="292337"/>
                  <a:pt x="435005" y="301880"/>
                </a:cubicBezTo>
                <a:cubicBezTo>
                  <a:pt x="439190" y="310250"/>
                  <a:pt x="438692" y="320727"/>
                  <a:pt x="443883" y="328513"/>
                </a:cubicBezTo>
                <a:cubicBezTo>
                  <a:pt x="445525" y="330975"/>
                  <a:pt x="449802" y="328513"/>
                  <a:pt x="452761" y="328513"/>
                </a:cubicBezTo>
              </a:path>
            </a:pathLst>
          </a:custGeom>
          <a:noFill/>
          <a:ln w="44450">
            <a:solidFill>
              <a:srgbClr val="060A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6840591" y="3131590"/>
            <a:ext cx="790113" cy="391343"/>
          </a:xfrm>
          <a:custGeom>
            <a:avLst/>
            <a:gdLst>
              <a:gd name="connsiteX0" fmla="*/ 0 w 790113"/>
              <a:gd name="connsiteY0" fmla="*/ 391343 h 391343"/>
              <a:gd name="connsiteX1" fmla="*/ 17755 w 790113"/>
              <a:gd name="connsiteY1" fmla="*/ 346955 h 391343"/>
              <a:gd name="connsiteX2" fmla="*/ 35511 w 790113"/>
              <a:gd name="connsiteY2" fmla="*/ 293689 h 391343"/>
              <a:gd name="connsiteX3" fmla="*/ 88777 w 790113"/>
              <a:gd name="connsiteY3" fmla="*/ 275933 h 391343"/>
              <a:gd name="connsiteX4" fmla="*/ 62144 w 790113"/>
              <a:gd name="connsiteY4" fmla="*/ 267056 h 391343"/>
              <a:gd name="connsiteX5" fmla="*/ 97654 w 790113"/>
              <a:gd name="connsiteY5" fmla="*/ 222667 h 391343"/>
              <a:gd name="connsiteX6" fmla="*/ 88777 w 790113"/>
              <a:gd name="connsiteY6" fmla="*/ 196034 h 391343"/>
              <a:gd name="connsiteX7" fmla="*/ 71021 w 790113"/>
              <a:gd name="connsiteY7" fmla="*/ 178279 h 391343"/>
              <a:gd name="connsiteX8" fmla="*/ 62144 w 790113"/>
              <a:gd name="connsiteY8" fmla="*/ 133891 h 391343"/>
              <a:gd name="connsiteX9" fmla="*/ 115410 w 790113"/>
              <a:gd name="connsiteY9" fmla="*/ 116135 h 391343"/>
              <a:gd name="connsiteX10" fmla="*/ 142043 w 790113"/>
              <a:gd name="connsiteY10" fmla="*/ 98380 h 391343"/>
              <a:gd name="connsiteX11" fmla="*/ 195309 w 790113"/>
              <a:gd name="connsiteY11" fmla="*/ 89502 h 391343"/>
              <a:gd name="connsiteX12" fmla="*/ 248575 w 790113"/>
              <a:gd name="connsiteY12" fmla="*/ 71747 h 391343"/>
              <a:gd name="connsiteX13" fmla="*/ 301841 w 790113"/>
              <a:gd name="connsiteY13" fmla="*/ 80625 h 391343"/>
              <a:gd name="connsiteX14" fmla="*/ 337351 w 790113"/>
              <a:gd name="connsiteY14" fmla="*/ 89502 h 391343"/>
              <a:gd name="connsiteX15" fmla="*/ 417251 w 790113"/>
              <a:gd name="connsiteY15" fmla="*/ 80625 h 391343"/>
              <a:gd name="connsiteX16" fmla="*/ 488272 w 790113"/>
              <a:gd name="connsiteY16" fmla="*/ 80625 h 391343"/>
              <a:gd name="connsiteX17" fmla="*/ 523783 w 790113"/>
              <a:gd name="connsiteY17" fmla="*/ 71747 h 391343"/>
              <a:gd name="connsiteX18" fmla="*/ 550416 w 790113"/>
              <a:gd name="connsiteY18" fmla="*/ 9603 h 391343"/>
              <a:gd name="connsiteX19" fmla="*/ 585926 w 790113"/>
              <a:gd name="connsiteY19" fmla="*/ 726 h 391343"/>
              <a:gd name="connsiteX20" fmla="*/ 656948 w 790113"/>
              <a:gd name="connsiteY20" fmla="*/ 18481 h 391343"/>
              <a:gd name="connsiteX21" fmla="*/ 745724 w 790113"/>
              <a:gd name="connsiteY21" fmla="*/ 726 h 391343"/>
              <a:gd name="connsiteX22" fmla="*/ 790113 w 790113"/>
              <a:gd name="connsiteY22" fmla="*/ 726 h 391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90113" h="391343">
                <a:moveTo>
                  <a:pt x="0" y="391343"/>
                </a:moveTo>
                <a:cubicBezTo>
                  <a:pt x="5918" y="376547"/>
                  <a:pt x="12309" y="361931"/>
                  <a:pt x="17755" y="346955"/>
                </a:cubicBezTo>
                <a:cubicBezTo>
                  <a:pt x="24151" y="329366"/>
                  <a:pt x="17756" y="299608"/>
                  <a:pt x="35511" y="293689"/>
                </a:cubicBezTo>
                <a:lnTo>
                  <a:pt x="88777" y="275933"/>
                </a:lnTo>
                <a:cubicBezTo>
                  <a:pt x="79899" y="272974"/>
                  <a:pt x="64414" y="276134"/>
                  <a:pt x="62144" y="267056"/>
                </a:cubicBezTo>
                <a:cubicBezTo>
                  <a:pt x="59904" y="258098"/>
                  <a:pt x="91682" y="228639"/>
                  <a:pt x="97654" y="222667"/>
                </a:cubicBezTo>
                <a:cubicBezTo>
                  <a:pt x="94695" y="213789"/>
                  <a:pt x="93592" y="204058"/>
                  <a:pt x="88777" y="196034"/>
                </a:cubicBezTo>
                <a:cubicBezTo>
                  <a:pt x="84471" y="188857"/>
                  <a:pt x="74318" y="185972"/>
                  <a:pt x="71021" y="178279"/>
                </a:cubicBezTo>
                <a:cubicBezTo>
                  <a:pt x="65077" y="164410"/>
                  <a:pt x="65103" y="148687"/>
                  <a:pt x="62144" y="133891"/>
                </a:cubicBezTo>
                <a:cubicBezTo>
                  <a:pt x="79899" y="127972"/>
                  <a:pt x="99837" y="126517"/>
                  <a:pt x="115410" y="116135"/>
                </a:cubicBezTo>
                <a:cubicBezTo>
                  <a:pt x="124288" y="110217"/>
                  <a:pt x="131921" y="101754"/>
                  <a:pt x="142043" y="98380"/>
                </a:cubicBezTo>
                <a:cubicBezTo>
                  <a:pt x="159120" y="92688"/>
                  <a:pt x="177846" y="93868"/>
                  <a:pt x="195309" y="89502"/>
                </a:cubicBezTo>
                <a:cubicBezTo>
                  <a:pt x="213466" y="84963"/>
                  <a:pt x="248575" y="71747"/>
                  <a:pt x="248575" y="71747"/>
                </a:cubicBezTo>
                <a:cubicBezTo>
                  <a:pt x="266330" y="74706"/>
                  <a:pt x="284190" y="77095"/>
                  <a:pt x="301841" y="80625"/>
                </a:cubicBezTo>
                <a:cubicBezTo>
                  <a:pt x="313805" y="83018"/>
                  <a:pt x="325150" y="89502"/>
                  <a:pt x="337351" y="89502"/>
                </a:cubicBezTo>
                <a:cubicBezTo>
                  <a:pt x="364148" y="89502"/>
                  <a:pt x="390618" y="83584"/>
                  <a:pt x="417251" y="80625"/>
                </a:cubicBezTo>
                <a:cubicBezTo>
                  <a:pt x="478130" y="60331"/>
                  <a:pt x="402569" y="80625"/>
                  <a:pt x="488272" y="80625"/>
                </a:cubicBezTo>
                <a:cubicBezTo>
                  <a:pt x="500473" y="80625"/>
                  <a:pt x="511946" y="74706"/>
                  <a:pt x="523783" y="71747"/>
                </a:cubicBezTo>
                <a:cubicBezTo>
                  <a:pt x="528608" y="47619"/>
                  <a:pt x="525149" y="22237"/>
                  <a:pt x="550416" y="9603"/>
                </a:cubicBezTo>
                <a:cubicBezTo>
                  <a:pt x="561329" y="4147"/>
                  <a:pt x="574089" y="3685"/>
                  <a:pt x="585926" y="726"/>
                </a:cubicBezTo>
                <a:cubicBezTo>
                  <a:pt x="609600" y="6644"/>
                  <a:pt x="632607" y="16743"/>
                  <a:pt x="656948" y="18481"/>
                </a:cubicBezTo>
                <a:cubicBezTo>
                  <a:pt x="696533" y="21308"/>
                  <a:pt x="710182" y="4675"/>
                  <a:pt x="745724" y="726"/>
                </a:cubicBezTo>
                <a:cubicBezTo>
                  <a:pt x="760430" y="-908"/>
                  <a:pt x="775317" y="726"/>
                  <a:pt x="790113" y="726"/>
                </a:cubicBezTo>
              </a:path>
            </a:pathLst>
          </a:custGeom>
          <a:noFill/>
          <a:ln w="44450">
            <a:solidFill>
              <a:srgbClr val="060A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5160492" y="4357434"/>
            <a:ext cx="463858" cy="0"/>
          </a:xfrm>
          <a:prstGeom prst="line">
            <a:avLst/>
          </a:prstGeom>
          <a:ln w="44450">
            <a:solidFill>
              <a:srgbClr val="060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068234" y="4357434"/>
            <a:ext cx="844858" cy="0"/>
          </a:xfrm>
          <a:prstGeom prst="line">
            <a:avLst/>
          </a:prstGeom>
          <a:ln w="44450">
            <a:solidFill>
              <a:srgbClr val="060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892" y="3305422"/>
            <a:ext cx="228600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42" name="Picture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36657"/>
            <a:ext cx="330251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44" name="Picture 4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88" y="3631478"/>
            <a:ext cx="1778512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48" name="Picture 4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141" y="4724760"/>
            <a:ext cx="8560360" cy="63551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0" name="Picture 4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38" y="4485899"/>
            <a:ext cx="635510" cy="20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52" name="Picture 5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862" y="5539286"/>
            <a:ext cx="434340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55" name="Picture 5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0796" y="6006843"/>
            <a:ext cx="3657616" cy="30480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6" name="Text Box 61"/>
          <p:cNvSpPr txBox="1">
            <a:spLocks noChangeArrowheads="1"/>
          </p:cNvSpPr>
          <p:nvPr/>
        </p:nvSpPr>
        <p:spPr bwMode="auto">
          <a:xfrm>
            <a:off x="5943618" y="5228968"/>
            <a:ext cx="8382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9600" dirty="0">
                <a:solidFill>
                  <a:srgbClr val="00CC00"/>
                </a:solidFill>
                <a:latin typeface="Verdana" pitchFamily="34" charset="0"/>
                <a:sym typeface="Wingdings" pitchFamily="2" charset="2"/>
              </a:rPr>
              <a:t></a:t>
            </a:r>
          </a:p>
        </p:txBody>
      </p:sp>
      <p:sp>
        <p:nvSpPr>
          <p:cNvPr id="57" name="Text Box 61"/>
          <p:cNvSpPr txBox="1">
            <a:spLocks noChangeArrowheads="1"/>
          </p:cNvSpPr>
          <p:nvPr/>
        </p:nvSpPr>
        <p:spPr bwMode="auto">
          <a:xfrm>
            <a:off x="2514600" y="1638670"/>
            <a:ext cx="8382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9600" dirty="0">
                <a:solidFill>
                  <a:srgbClr val="00CC00"/>
                </a:solidFill>
                <a:latin typeface="Verdana" pitchFamily="34" charset="0"/>
                <a:sym typeface="Wingdings" pitchFamily="2" charset="2"/>
              </a:rPr>
              <a:t></a:t>
            </a:r>
          </a:p>
        </p:txBody>
      </p:sp>
    </p:spTree>
    <p:extLst>
      <p:ext uri="{BB962C8B-B14F-4D97-AF65-F5344CB8AC3E}">
        <p14:creationId xmlns:p14="http://schemas.microsoft.com/office/powerpoint/2010/main" val="316275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 animBg="1"/>
      <p:bldP spid="33" grpId="0" animBg="1"/>
      <p:bldP spid="34" grpId="0" animBg="1"/>
      <p:bldP spid="56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Proof of Decomposition Continued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36888" y="1527826"/>
            <a:ext cx="7192711" cy="914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99" y="1676400"/>
            <a:ext cx="6679706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1289" y="1985026"/>
            <a:ext cx="4977583" cy="35499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600" y="2760615"/>
            <a:ext cx="5055449" cy="63555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293" y="3548567"/>
            <a:ext cx="6173262" cy="63561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44" y="4495800"/>
            <a:ext cx="2007112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495800"/>
            <a:ext cx="4674118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156" y="5105400"/>
            <a:ext cx="236220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7121" y="5562600"/>
            <a:ext cx="2946405" cy="58379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2629" y="5657368"/>
            <a:ext cx="1117320" cy="25455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Picture 2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2" y="6248400"/>
            <a:ext cx="2083312" cy="35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26" name="Text Box 61"/>
          <p:cNvSpPr txBox="1">
            <a:spLocks noChangeArrowheads="1"/>
          </p:cNvSpPr>
          <p:nvPr/>
        </p:nvSpPr>
        <p:spPr bwMode="auto">
          <a:xfrm>
            <a:off x="2552700" y="1522641"/>
            <a:ext cx="8382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9600" dirty="0">
                <a:solidFill>
                  <a:srgbClr val="00CC00"/>
                </a:solidFill>
                <a:latin typeface="Verdana" pitchFamily="34" charset="0"/>
                <a:sym typeface="Wingdings" pitchFamily="2" charset="2"/>
              </a:rPr>
              <a:t></a:t>
            </a:r>
          </a:p>
        </p:txBody>
      </p:sp>
      <p:sp>
        <p:nvSpPr>
          <p:cNvPr id="27" name="Text Box 61"/>
          <p:cNvSpPr txBox="1">
            <a:spLocks noChangeArrowheads="1"/>
          </p:cNvSpPr>
          <p:nvPr/>
        </p:nvSpPr>
        <p:spPr bwMode="auto">
          <a:xfrm>
            <a:off x="5334426" y="5657368"/>
            <a:ext cx="8382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9600" dirty="0">
                <a:solidFill>
                  <a:srgbClr val="00CC00"/>
                </a:solidFill>
                <a:latin typeface="Verdana" pitchFamily="34" charset="0"/>
                <a:sym typeface="Wingdings" pitchFamily="2" charset="2"/>
              </a:rPr>
              <a:t></a:t>
            </a:r>
          </a:p>
        </p:txBody>
      </p:sp>
      <p:sp>
        <p:nvSpPr>
          <p:cNvPr id="28" name="Text Box 61"/>
          <p:cNvSpPr txBox="1">
            <a:spLocks noChangeArrowheads="1"/>
          </p:cNvSpPr>
          <p:nvPr/>
        </p:nvSpPr>
        <p:spPr bwMode="auto">
          <a:xfrm>
            <a:off x="4997793" y="1562148"/>
            <a:ext cx="8382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9600" dirty="0">
                <a:solidFill>
                  <a:srgbClr val="00CC00"/>
                </a:solidFill>
                <a:latin typeface="Verdana" pitchFamily="34" charset="0"/>
                <a:sym typeface="Wingdings" pitchFamily="2" charset="2"/>
              </a:rPr>
              <a:t></a:t>
            </a:r>
          </a:p>
        </p:txBody>
      </p:sp>
    </p:spTree>
    <p:extLst>
      <p:ext uri="{BB962C8B-B14F-4D97-AF65-F5344CB8AC3E}">
        <p14:creationId xmlns:p14="http://schemas.microsoft.com/office/powerpoint/2010/main" val="184854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smtClean="0"/>
              <a:t>Deriving </a:t>
            </a:r>
            <a:r>
              <a:rPr lang="en-US" sz="3600" dirty="0" err="1" smtClean="0">
                <a:latin typeface="Calibri"/>
              </a:rPr>
              <a:t>L</a:t>
            </a:r>
            <a:r>
              <a:rPr lang="en-US" sz="3600" baseline="30000" dirty="0" err="1" smtClean="0">
                <a:latin typeface="Calibri"/>
              </a:rPr>
              <a:t>p</a:t>
            </a:r>
            <a:r>
              <a:rPr lang="en-US" sz="3600" dirty="0" smtClean="0"/>
              <a:t>, </a:t>
            </a:r>
            <a:r>
              <a:rPr lang="en-US" sz="3600" dirty="0" smtClean="0">
                <a:latin typeface="Calibri"/>
              </a:rPr>
              <a:t>L</a:t>
            </a:r>
            <a:r>
              <a:rPr lang="en-US" sz="3600" baseline="30000" dirty="0" smtClean="0">
                <a:latin typeface="Calibri"/>
              </a:rPr>
              <a:t>2</a:t>
            </a:r>
            <a:r>
              <a:rPr lang="en-US" sz="3600" dirty="0" smtClean="0"/>
              <a:t> bounds for Decomposition</a:t>
            </a:r>
            <a:endParaRPr lang="en-US" sz="3600" dirty="0"/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6400" y="1676429"/>
            <a:ext cx="5435072" cy="30474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18" y="2054093"/>
            <a:ext cx="7289306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3" y="3263646"/>
            <a:ext cx="7060706" cy="33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55" y="3848354"/>
            <a:ext cx="7645924" cy="142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71" y="2895600"/>
            <a:ext cx="888494" cy="20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85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Deriving </a:t>
            </a:r>
            <a:r>
              <a:rPr lang="en-US" dirty="0" err="1" smtClean="0">
                <a:latin typeface="Calibri"/>
              </a:rPr>
              <a:t>L</a:t>
            </a:r>
            <a:r>
              <a:rPr lang="en-US" baseline="30000" dirty="0" err="1" smtClean="0">
                <a:latin typeface="Calibri"/>
              </a:rPr>
              <a:t>p</a:t>
            </a:r>
            <a:r>
              <a:rPr lang="en-US" dirty="0" smtClean="0"/>
              <a:t>, </a:t>
            </a:r>
            <a:r>
              <a:rPr lang="en-US" dirty="0" smtClean="0">
                <a:latin typeface="Calibri"/>
              </a:rPr>
              <a:t>L</a:t>
            </a:r>
            <a:r>
              <a:rPr lang="en-US" baseline="30000" dirty="0" smtClean="0">
                <a:latin typeface="Calibri"/>
              </a:rPr>
              <a:t>2</a:t>
            </a:r>
            <a:r>
              <a:rPr lang="en-US" dirty="0" smtClean="0"/>
              <a:t> bounds from </a:t>
            </a:r>
            <a:r>
              <a:rPr lang="en-US" dirty="0" smtClean="0">
                <a:latin typeface="cmmi10"/>
              </a:rPr>
              <a:t>¡</a:t>
            </a:r>
            <a:r>
              <a:rPr lang="en-US" baseline="-25000" dirty="0" smtClean="0">
                <a:latin typeface="cmmi10"/>
              </a:rPr>
              <a:t>K</a:t>
            </a:r>
            <a:r>
              <a:rPr lang="en-US" dirty="0" smtClean="0"/>
              <a:t> (contd.)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99589" y="1650467"/>
            <a:ext cx="2896159" cy="25455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5500" y="2164424"/>
            <a:ext cx="6884338" cy="58372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003" y="3133781"/>
            <a:ext cx="6477458" cy="58373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2700" y="3909063"/>
            <a:ext cx="6298208" cy="55926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5668" y="4755224"/>
            <a:ext cx="7391002" cy="86406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00" y="5974424"/>
            <a:ext cx="629870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77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/>
          <p:cNvSpPr/>
          <p:nvPr/>
        </p:nvSpPr>
        <p:spPr>
          <a:xfrm>
            <a:off x="7556544" y="4755816"/>
            <a:ext cx="702360" cy="691928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65990" y="4583301"/>
            <a:ext cx="1153673" cy="901309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10623" y="3913462"/>
            <a:ext cx="3680868" cy="901309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816856" y="3189345"/>
            <a:ext cx="3471322" cy="901309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Getting from </a:t>
            </a:r>
            <a:r>
              <a:rPr lang="en-US" dirty="0" smtClean="0">
                <a:latin typeface="cmmi10"/>
              </a:rPr>
              <a:t>¡</a:t>
            </a:r>
            <a:r>
              <a:rPr lang="en-US" baseline="-25000" dirty="0" smtClean="0">
                <a:latin typeface="cmmi10"/>
              </a:rPr>
              <a:t>K</a:t>
            </a:r>
            <a:r>
              <a:rPr lang="en-US" dirty="0" smtClean="0"/>
              <a:t> Bounds to </a:t>
            </a:r>
            <a:r>
              <a:rPr lang="en-US" dirty="0" smtClean="0">
                <a:latin typeface="Calibri"/>
              </a:rPr>
              <a:t>V</a:t>
            </a:r>
            <a:r>
              <a:rPr lang="en-US" baseline="30000" dirty="0" smtClean="0">
                <a:latin typeface="Calibri"/>
              </a:rPr>
              <a:t>2</a:t>
            </a:r>
            <a:r>
              <a:rPr lang="en-US" dirty="0" smtClean="0"/>
              <a:t> Bounds</a:t>
            </a:r>
            <a:endParaRPr lang="en-US" dirty="0"/>
          </a:p>
        </p:txBody>
      </p:sp>
      <p:sp>
        <p:nvSpPr>
          <p:cNvPr id="3" name="Left Bracket 2"/>
          <p:cNvSpPr/>
          <p:nvPr/>
        </p:nvSpPr>
        <p:spPr>
          <a:xfrm rot="-5400000">
            <a:off x="2404464" y="1958945"/>
            <a:ext cx="252376" cy="342759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/>
          <p:cNvSpPr/>
          <p:nvPr/>
        </p:nvSpPr>
        <p:spPr>
          <a:xfrm rot="-5400000">
            <a:off x="1388412" y="3716500"/>
            <a:ext cx="266271" cy="1245853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ket 4"/>
          <p:cNvSpPr/>
          <p:nvPr/>
        </p:nvSpPr>
        <p:spPr>
          <a:xfrm rot="-5400000">
            <a:off x="4370999" y="-625063"/>
            <a:ext cx="247772" cy="7356060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ket 5"/>
          <p:cNvSpPr/>
          <p:nvPr/>
        </p:nvSpPr>
        <p:spPr>
          <a:xfrm rot="-5400000">
            <a:off x="1216640" y="4605829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ket 6"/>
          <p:cNvSpPr/>
          <p:nvPr/>
        </p:nvSpPr>
        <p:spPr>
          <a:xfrm rot="-5400000">
            <a:off x="6225411" y="1851423"/>
            <a:ext cx="252375" cy="364263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ket 7"/>
          <p:cNvSpPr/>
          <p:nvPr/>
        </p:nvSpPr>
        <p:spPr>
          <a:xfrm rot="-5400000">
            <a:off x="3153642" y="3381757"/>
            <a:ext cx="241381" cy="1940230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ket 8"/>
          <p:cNvSpPr/>
          <p:nvPr/>
        </p:nvSpPr>
        <p:spPr>
          <a:xfrm rot="-5400000">
            <a:off x="5528933" y="3257018"/>
            <a:ext cx="216893" cy="2214198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ket 9"/>
          <p:cNvSpPr/>
          <p:nvPr/>
        </p:nvSpPr>
        <p:spPr>
          <a:xfrm rot="-5400000">
            <a:off x="7342918" y="3739376"/>
            <a:ext cx="272760" cy="1242593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/>
          <p:cNvSpPr/>
          <p:nvPr/>
        </p:nvSpPr>
        <p:spPr>
          <a:xfrm rot="-5400000">
            <a:off x="1893068" y="4908736"/>
            <a:ext cx="252376" cy="25044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ket 11"/>
          <p:cNvSpPr/>
          <p:nvPr/>
        </p:nvSpPr>
        <p:spPr>
          <a:xfrm rot="-5400000">
            <a:off x="2561636" y="4701876"/>
            <a:ext cx="280475" cy="692257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/>
          <p:cNvSpPr/>
          <p:nvPr/>
        </p:nvSpPr>
        <p:spPr>
          <a:xfrm rot="-5400000">
            <a:off x="3549028" y="4492820"/>
            <a:ext cx="270595" cy="1120248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ket 13"/>
          <p:cNvSpPr/>
          <p:nvPr/>
        </p:nvSpPr>
        <p:spPr>
          <a:xfrm rot="-5400000">
            <a:off x="4941726" y="4506201"/>
            <a:ext cx="288824" cy="1111713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ket 14"/>
          <p:cNvSpPr/>
          <p:nvPr/>
        </p:nvSpPr>
        <p:spPr>
          <a:xfrm rot="-5400000">
            <a:off x="6086275" y="4530038"/>
            <a:ext cx="280473" cy="1035937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ket 15"/>
          <p:cNvSpPr/>
          <p:nvPr/>
        </p:nvSpPr>
        <p:spPr>
          <a:xfrm rot="-5400000">
            <a:off x="7047400" y="4728248"/>
            <a:ext cx="242499" cy="62129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ket 16"/>
          <p:cNvSpPr/>
          <p:nvPr/>
        </p:nvSpPr>
        <p:spPr>
          <a:xfrm rot="-5400000">
            <a:off x="7741440" y="4728669"/>
            <a:ext cx="246580" cy="61637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69" y="1524000"/>
            <a:ext cx="2971806" cy="33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883" y="1995383"/>
            <a:ext cx="6121920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5" name="Picture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1771" y="2750773"/>
            <a:ext cx="6857016" cy="17828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Picture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49" y="5867400"/>
            <a:ext cx="3886208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28" name="Oval 27"/>
          <p:cNvSpPr/>
          <p:nvPr/>
        </p:nvSpPr>
        <p:spPr>
          <a:xfrm>
            <a:off x="1504997" y="3278432"/>
            <a:ext cx="2739451" cy="7886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619520" y="3966364"/>
            <a:ext cx="3152880" cy="7886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898621" y="4872547"/>
            <a:ext cx="634947" cy="5751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772400" y="4913564"/>
            <a:ext cx="419091" cy="4220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34" y="5867400"/>
            <a:ext cx="2945898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39" name="Picture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640" y="6248400"/>
            <a:ext cx="637490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40" name="Rounded Rectangular Callout 39"/>
          <p:cNvSpPr/>
          <p:nvPr/>
        </p:nvSpPr>
        <p:spPr>
          <a:xfrm>
            <a:off x="4971289" y="3966365"/>
            <a:ext cx="3141988" cy="1672435"/>
          </a:xfrm>
          <a:prstGeom prst="wedgeRoundRectCallou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2345" y="4178481"/>
            <a:ext cx="2716191" cy="116843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6047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5" grpId="0" animBg="1"/>
      <p:bldP spid="34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8" grpId="0" animBg="1"/>
      <p:bldP spid="29" grpId="0" animBg="1"/>
      <p:bldP spid="30" grpId="0" animBg="1"/>
      <p:bldP spid="31" grpId="0" animBg="1"/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Controlling </a:t>
            </a:r>
            <a:r>
              <a:rPr lang="en-US" sz="3200" dirty="0" smtClean="0">
                <a:latin typeface="cmmi10"/>
              </a:rPr>
              <a:t>¡</a:t>
            </a:r>
            <a:r>
              <a:rPr lang="en-US" sz="3200" baseline="-25000" dirty="0" smtClean="0">
                <a:latin typeface="cmmi10"/>
              </a:rPr>
              <a:t>K</a:t>
            </a:r>
            <a:r>
              <a:rPr lang="en-US" sz="3200" dirty="0" smtClean="0"/>
              <a:t> Norms by Probabilistic Estimates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795" y="1905000"/>
            <a:ext cx="5257820" cy="25450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378332"/>
            <a:ext cx="2769114" cy="8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06" y="3458187"/>
            <a:ext cx="6019812" cy="55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6395" y="4419600"/>
            <a:ext cx="5257820" cy="25450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5004054"/>
            <a:ext cx="3479300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392" y="5473446"/>
            <a:ext cx="3607316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947" y="5998808"/>
            <a:ext cx="4140716" cy="35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08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dirty="0" smtClean="0"/>
              <a:t>Controlling the </a:t>
            </a:r>
            <a:r>
              <a:rPr lang="en-US" sz="3600" dirty="0" err="1" smtClean="0"/>
              <a:t>Supremum</a:t>
            </a:r>
            <a:r>
              <a:rPr lang="en-US" sz="3600" dirty="0" smtClean="0"/>
              <a:t> of a Random Process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8" y="1828800"/>
            <a:ext cx="795072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7081" y="2654062"/>
            <a:ext cx="4522245" cy="27892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169455"/>
            <a:ext cx="307391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39" y="3175000"/>
            <a:ext cx="4698502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440" y="3657600"/>
            <a:ext cx="5817120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3896" y="4267200"/>
            <a:ext cx="5536208" cy="30477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8" y="4800600"/>
            <a:ext cx="8103124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81" y="5486400"/>
            <a:ext cx="5231902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64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Generic Chaining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1144" y="1600200"/>
            <a:ext cx="6984012" cy="60955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5751" y="2458065"/>
            <a:ext cx="4141214" cy="33074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29" y="3098800"/>
            <a:ext cx="5740920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384" y="3581400"/>
            <a:ext cx="4876810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384" y="4088892"/>
            <a:ext cx="5029210" cy="65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144" y="4883511"/>
            <a:ext cx="7060706" cy="27889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870151" y="586740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600" y="6218903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200400" y="5914103"/>
            <a:ext cx="321338" cy="304800"/>
          </a:xfrm>
          <a:prstGeom prst="ellipse">
            <a:avLst/>
          </a:prstGeom>
          <a:solidFill>
            <a:srgbClr val="060AB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002212" y="6361471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162800" y="541020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029416" y="6209071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105378" y="6218903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800600" y="541020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019398" y="556260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071144" y="5609303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122833" y="6209071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23" y="6335563"/>
            <a:ext cx="126492" cy="17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7279" y="5778246"/>
            <a:ext cx="557073" cy="27777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5152" y="5903607"/>
            <a:ext cx="557581" cy="27803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42693" y="5285269"/>
            <a:ext cx="558090" cy="27828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5153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6459667" y="2311146"/>
            <a:ext cx="2614059" cy="2621271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2475" y="2141220"/>
            <a:ext cx="2614059" cy="262127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846823" y="3947164"/>
            <a:ext cx="2614059" cy="262127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029599" y="3870964"/>
            <a:ext cx="2614059" cy="2621271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578039" y="2804169"/>
            <a:ext cx="2614059" cy="262127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Covering Numbers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0174" y="1600200"/>
            <a:ext cx="5613375" cy="25452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412" y="2489454"/>
            <a:ext cx="3403098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8" name="Picture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8939" y="1966587"/>
            <a:ext cx="7390921" cy="58365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2550684" y="2171700"/>
            <a:ext cx="4668769" cy="1142492"/>
          </a:xfrm>
          <a:prstGeom prst="wedgeRoundRectCallout">
            <a:avLst>
              <a:gd name="adj1" fmla="val -22097"/>
              <a:gd name="adj2" fmla="val -71753"/>
              <a:gd name="adj3" fmla="val 16667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376" y="2438145"/>
            <a:ext cx="4165100" cy="60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1198836" y="320040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522074" y="403860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83439" y="3810004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166430" y="502920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005523" y="335280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005523" y="487680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24400" y="402336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043341" y="5744953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045738" y="3324596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963921" y="512064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489644" y="419100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688276" y="3352800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306133" y="5783316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612862" y="5935717"/>
            <a:ext cx="321338" cy="3048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2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25" grpId="0" animBg="1"/>
      <p:bldP spid="24" grpId="0" animBg="1"/>
      <p:bldP spid="23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Strategy for </a:t>
            </a:r>
            <a:r>
              <a:rPr lang="en-US" dirty="0"/>
              <a:t>o</a:t>
            </a:r>
            <a:r>
              <a:rPr lang="en-US" dirty="0" smtClean="0"/>
              <a:t>ur Base Estimates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263" y="1905000"/>
            <a:ext cx="7239474" cy="58373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69" y="3119539"/>
            <a:ext cx="6350520" cy="55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263" y="4365522"/>
            <a:ext cx="7264515" cy="58366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7202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Further Improving the Bounds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52600"/>
            <a:ext cx="6298704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952" y="2362200"/>
            <a:ext cx="2412500" cy="27889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143" y="2819400"/>
            <a:ext cx="6692426" cy="60840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377" y="3733800"/>
            <a:ext cx="5258471" cy="55938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77" y="4648200"/>
            <a:ext cx="756972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5181600"/>
            <a:ext cx="3607316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77" y="5943600"/>
            <a:ext cx="825552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89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al 48"/>
          <p:cNvSpPr/>
          <p:nvPr/>
        </p:nvSpPr>
        <p:spPr>
          <a:xfrm>
            <a:off x="6184447" y="4259418"/>
            <a:ext cx="702360" cy="691928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930364" y="3404636"/>
            <a:ext cx="1478415" cy="1023237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006156" y="3404637"/>
            <a:ext cx="1786328" cy="901309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000563" y="3977219"/>
            <a:ext cx="1153673" cy="901309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085932" y="2689637"/>
            <a:ext cx="3874149" cy="901309"/>
          </a:xfrm>
          <a:prstGeom prst="ellipse">
            <a:avLst/>
          </a:prstGeom>
          <a:solidFill>
            <a:srgbClr val="FEA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High-Level Recap of Proof</a:t>
            </a:r>
            <a:endParaRPr lang="en-US" dirty="0"/>
          </a:p>
        </p:txBody>
      </p:sp>
      <p:sp>
        <p:nvSpPr>
          <p:cNvPr id="3" name="Left Bracket 2"/>
          <p:cNvSpPr/>
          <p:nvPr/>
        </p:nvSpPr>
        <p:spPr>
          <a:xfrm rot="-5400000">
            <a:off x="2896397" y="1242748"/>
            <a:ext cx="252376" cy="3795088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ket 3"/>
          <p:cNvSpPr/>
          <p:nvPr/>
        </p:nvSpPr>
        <p:spPr>
          <a:xfrm rot="-5400000">
            <a:off x="1979532" y="2901116"/>
            <a:ext cx="280523" cy="1825976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ket 4"/>
          <p:cNvSpPr/>
          <p:nvPr/>
        </p:nvSpPr>
        <p:spPr>
          <a:xfrm rot="-5400000">
            <a:off x="4679184" y="-1157512"/>
            <a:ext cx="247772" cy="7356060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ket 5"/>
          <p:cNvSpPr/>
          <p:nvPr/>
        </p:nvSpPr>
        <p:spPr>
          <a:xfrm rot="-5400000">
            <a:off x="1524825" y="4073380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ket 6"/>
          <p:cNvSpPr/>
          <p:nvPr/>
        </p:nvSpPr>
        <p:spPr>
          <a:xfrm rot="-5400000">
            <a:off x="6666295" y="1451674"/>
            <a:ext cx="252375" cy="3377236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ket 7"/>
          <p:cNvSpPr/>
          <p:nvPr/>
        </p:nvSpPr>
        <p:spPr>
          <a:xfrm rot="-5400000">
            <a:off x="3919645" y="2953880"/>
            <a:ext cx="241381" cy="1759589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ket 8"/>
          <p:cNvSpPr/>
          <p:nvPr/>
        </p:nvSpPr>
        <p:spPr>
          <a:xfrm rot="-5400000">
            <a:off x="5829485" y="2991368"/>
            <a:ext cx="241384" cy="1684612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ket 9"/>
          <p:cNvSpPr/>
          <p:nvPr/>
        </p:nvSpPr>
        <p:spPr>
          <a:xfrm rot="-5400000">
            <a:off x="7538507" y="3084093"/>
            <a:ext cx="262521" cy="147802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/>
          <p:cNvSpPr/>
          <p:nvPr/>
        </p:nvSpPr>
        <p:spPr>
          <a:xfrm rot="-5400000">
            <a:off x="2463052" y="4114487"/>
            <a:ext cx="298701" cy="820366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ket 11"/>
          <p:cNvSpPr/>
          <p:nvPr/>
        </p:nvSpPr>
        <p:spPr>
          <a:xfrm rot="-5400000">
            <a:off x="3494251" y="4045281"/>
            <a:ext cx="252375" cy="9124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/>
          <p:cNvSpPr/>
          <p:nvPr/>
        </p:nvSpPr>
        <p:spPr>
          <a:xfrm rot="-5400000">
            <a:off x="4431383" y="4110525"/>
            <a:ext cx="242499" cy="79184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ket 13"/>
          <p:cNvSpPr/>
          <p:nvPr/>
        </p:nvSpPr>
        <p:spPr>
          <a:xfrm rot="-5400000">
            <a:off x="5384613" y="4108456"/>
            <a:ext cx="288824" cy="842305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ket 14"/>
          <p:cNvSpPr/>
          <p:nvPr/>
        </p:nvSpPr>
        <p:spPr>
          <a:xfrm rot="-5400000">
            <a:off x="6278418" y="4113632"/>
            <a:ext cx="252375" cy="775754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ket 15"/>
          <p:cNvSpPr/>
          <p:nvPr/>
        </p:nvSpPr>
        <p:spPr>
          <a:xfrm rot="-5400000">
            <a:off x="7243577" y="4194285"/>
            <a:ext cx="242498" cy="624323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ket 16"/>
          <p:cNvSpPr/>
          <p:nvPr/>
        </p:nvSpPr>
        <p:spPr>
          <a:xfrm rot="-5400000">
            <a:off x="8049625" y="4196220"/>
            <a:ext cx="246580" cy="616371"/>
          </a:xfrm>
          <a:prstGeom prst="leftBracket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264" y="4824852"/>
            <a:ext cx="151379" cy="59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402" y="6383164"/>
            <a:ext cx="7619101" cy="25447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4" name="Oval 43"/>
          <p:cNvSpPr/>
          <p:nvPr/>
        </p:nvSpPr>
        <p:spPr>
          <a:xfrm>
            <a:off x="1981200" y="2794957"/>
            <a:ext cx="2923599" cy="7886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071852" y="3460985"/>
            <a:ext cx="1332753" cy="7886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06805" y="4249600"/>
            <a:ext cx="774395" cy="57519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6930755" y="3583572"/>
            <a:ext cx="1452637" cy="66602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405970" y="4303864"/>
            <a:ext cx="419091" cy="4220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72" y="2344929"/>
            <a:ext cx="384437" cy="119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55" name="Picture 5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076" y="1695464"/>
            <a:ext cx="3226320" cy="58369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6" name="Picture 5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16" y="3673841"/>
            <a:ext cx="384437" cy="254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58" name="Picture 5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5872" y="5538422"/>
            <a:ext cx="5487296" cy="559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9" name="Rounded Rectangular Callout 58"/>
          <p:cNvSpPr/>
          <p:nvPr/>
        </p:nvSpPr>
        <p:spPr>
          <a:xfrm>
            <a:off x="5577411" y="3474362"/>
            <a:ext cx="2453640" cy="1801913"/>
          </a:xfrm>
          <a:prstGeom prst="wedgeRoundRectCallout">
            <a:avLst>
              <a:gd name="adj1" fmla="val -40709"/>
              <a:gd name="adj2" fmla="val 62500"/>
              <a:gd name="adj3" fmla="val 16667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Allison\AppData\Local\Microsoft\Windows\Temporary Internet Files\Content.IE5\ZFD2L96T\MC900312406[1].wm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868" y="3796540"/>
            <a:ext cx="1815084" cy="135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5626047" y="3644269"/>
            <a:ext cx="14854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Lots of details</a:t>
            </a:r>
          </a:p>
          <a:p>
            <a:r>
              <a:rPr lang="en-US" dirty="0"/>
              <a:t>s</a:t>
            </a:r>
            <a:r>
              <a:rPr lang="en-US" dirty="0" smtClean="0"/>
              <a:t>wept under </a:t>
            </a:r>
          </a:p>
          <a:p>
            <a:r>
              <a:rPr lang="en-US" dirty="0"/>
              <a:t>t</a:t>
            </a:r>
            <a:r>
              <a:rPr lang="en-US" dirty="0" smtClean="0"/>
              <a:t>he rug!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58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Remaining Questions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196846"/>
            <a:ext cx="2819406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3124199"/>
            <a:ext cx="5231056" cy="35503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1726696" cy="20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743200"/>
            <a:ext cx="2083312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2795" y="4267189"/>
            <a:ext cx="4175160" cy="30541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" y="5105400"/>
            <a:ext cx="7619529" cy="30536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9813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smtClean="0"/>
              <a:t>Other Implications of </a:t>
            </a:r>
            <a:r>
              <a:rPr lang="en-US" sz="3600" dirty="0" err="1" smtClean="0"/>
              <a:t>Variational</a:t>
            </a:r>
            <a:r>
              <a:rPr lang="en-US" sz="3600" dirty="0" smtClean="0"/>
              <a:t> Quantities</a:t>
            </a:r>
            <a:endParaRPr lang="en-US" sz="3600" dirty="0"/>
          </a:p>
        </p:txBody>
      </p:sp>
      <p:pic>
        <p:nvPicPr>
          <p:cNvPr id="18" name="Picture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614" y="1728498"/>
            <a:ext cx="6046299" cy="27891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66896" y="2209800"/>
            <a:ext cx="4902728" cy="58369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12" y="3067975"/>
            <a:ext cx="5562612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256" y="3346867"/>
            <a:ext cx="3810008" cy="8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19600"/>
            <a:ext cx="7264922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1" y="4937588"/>
            <a:ext cx="4521718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69" y="5334000"/>
            <a:ext cx="3936500" cy="83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76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smtClean="0"/>
              <a:t>Other Implications of </a:t>
            </a:r>
            <a:r>
              <a:rPr lang="en-US" sz="3600" dirty="0" err="1" smtClean="0"/>
              <a:t>Variational</a:t>
            </a:r>
            <a:r>
              <a:rPr lang="en-US" sz="3600" dirty="0" smtClean="0"/>
              <a:t> Quantities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558" y="1972695"/>
            <a:ext cx="3988316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2" y="2464308"/>
            <a:ext cx="2159512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8726" y="2922268"/>
            <a:ext cx="3074501" cy="60971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932" y="3622834"/>
            <a:ext cx="614630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362" y="4063139"/>
            <a:ext cx="7569229" cy="30478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851" y="4597908"/>
            <a:ext cx="6274927" cy="30482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2" y="5131308"/>
            <a:ext cx="3936500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98" y="5588508"/>
            <a:ext cx="3555500" cy="86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62" y="1524000"/>
            <a:ext cx="4140716" cy="25450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118" y="1997079"/>
            <a:ext cx="1371602" cy="25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79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/>
              <a:t>Implications of </a:t>
            </a:r>
            <a:r>
              <a:rPr lang="en-US" sz="3200" dirty="0" err="1" smtClean="0"/>
              <a:t>Variational</a:t>
            </a:r>
            <a:r>
              <a:rPr lang="en-US" sz="3200" dirty="0" smtClean="0"/>
              <a:t> Quantities (contd.)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09" y="1828800"/>
            <a:ext cx="8331724" cy="27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438400"/>
            <a:ext cx="5105410" cy="99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8167" y="3716594"/>
            <a:ext cx="6146675" cy="55934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7908" y="4520934"/>
            <a:ext cx="5360133" cy="55933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8871" y="5373613"/>
            <a:ext cx="430785" cy="30444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7820" y="5376799"/>
            <a:ext cx="481972" cy="30408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6297" y="5386357"/>
            <a:ext cx="481972" cy="30408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1897" y="5373613"/>
            <a:ext cx="481972" cy="32993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Left Brace 24"/>
          <p:cNvSpPr/>
          <p:nvPr/>
        </p:nvSpPr>
        <p:spPr>
          <a:xfrm rot="-5400000">
            <a:off x="4181693" y="5475530"/>
            <a:ext cx="295093" cy="763909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e 25"/>
          <p:cNvSpPr/>
          <p:nvPr/>
        </p:nvSpPr>
        <p:spPr>
          <a:xfrm rot="-5400000">
            <a:off x="5683600" y="4850601"/>
            <a:ext cx="299946" cy="2018620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Brace 26"/>
          <p:cNvSpPr/>
          <p:nvPr/>
        </p:nvSpPr>
        <p:spPr>
          <a:xfrm rot="-5400000">
            <a:off x="2645789" y="4852396"/>
            <a:ext cx="299946" cy="2018620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4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828800" y="2530475"/>
            <a:ext cx="20526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3200" dirty="0"/>
              <a:t>Questions?</a:t>
            </a:r>
          </a:p>
        </p:txBody>
      </p:sp>
      <p:pic>
        <p:nvPicPr>
          <p:cNvPr id="4" name="Picture 2" descr="C:\Users\Allison\AppData\Local\Microsoft\Windows\Temporary Internet Files\Content.IE5\3TQKCWTB\MC900441902[1].wmf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lum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157" y="3429000"/>
            <a:ext cx="1520825" cy="179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82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Orthonormal System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3"/>
  <p:tag name="PICTUREFILESIZE" val="66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Let $\phi_1, \phi_2, \ldots, \phi_N$ be functions from $\mathbb{T} \rightarrow \mathbb{R}$ satisfying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36"/>
  <p:tag name="PICTUREFILESIZE" val="1446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1. $\int_{\mathbb{T}} \phi_n^2(x) dx = 1 \; \; \forall n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5"/>
  <p:tag name="PICTUREFILESIZE" val="727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2. $\int_{\mathbb{T}} \phi_n(x) \phi_k(x) dx = 0 \; \; \forall \; n \neq k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40"/>
  <p:tag name="PICTUREFILESIZE" val="1012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Maximal partial sum operator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34"/>
  <p:tag name="PICTUREFILESIZE" val="885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For $f = \sum_{n} a_n \phi_n$,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9"/>
  <p:tag name="PICTUREFILESIZE" val="537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M f (x) := \max_{\ell \leq N} \left| \sum_{n=1}^\ell a_n \phi_n(x) \right|$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24"/>
  <p:tag name="PICTUREFILESIZE" val="1453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Rademacher-Menshov Theorem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40"/>
  <p:tag name="PICTUREFILESIZE" val="879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| Mf ||_{L^2} \ll \log(N) ||f||_{L^2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8"/>
  <p:tag name="PICTUREFILESIZE" val="837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 $ \left( i.e. \; \int_{\mathbb{T}} |Mf(x)|^2 dx \ll \log (N) \sum_{n=1}^N a_n^2 \right)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75"/>
  <p:tag name="PICTUREFILESIZE" val="1638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Kolmogorov's Rearrangement Problem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71"/>
  <p:tag name="PICTUREFILESIZE" val="1054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Can every ONS be rearranged so that the partial sums}&#10;&#10;\textit{converge almost everywhere for every $L^2$ function?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36"/>
  <p:tag name="PICTUREFILESIZE" val="2963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Garsia's Conjecture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88"/>
  <p:tag name="PICTUREFILESIZE" val="675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Given a finite ONS $\{\phi_n\}_{n=1}^N$, one can permute it such that}&#10;&#10;\textit{ $||Mf||_{L^2} \ll ||f||_{L^2}$ holds for every $f$ in the span.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56"/>
  <p:tag name="PICTUREFILESIZE" val="3200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(*implied constant is absolute and independent of system)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51"/>
  <p:tag name="PICTUREFILESIZE" val="1637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orem (Bourgain)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2"/>
  <p:tag name="PICTUREFILESIZE" val="657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For a uniformly bounded ONS $\{\phi_n\}_{n=1}^N$, &#10;&#10;there exists a permutation such that&#10;&#10;$||M f||_{L^2} \ll \log \log (N) ||f||_{L^2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76"/>
  <p:tag name="PICTUREFILESIZE" val="3029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(contrast with Rademacher-Menshov, where $\log(N)$ can be sharp)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87"/>
  <p:tag name="PICTUREFILESIZE" val="1945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orem (Olevskii)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87"/>
  <p:tag name="PICTUREFILESIZE" val="642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Any infinite, complete ONS can be reordered s.t. &#10;&#10;a.e. convergence fails for some $L^2$ function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13"/>
  <p:tag name="PICTUREFILESIZE" val="2438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Let $\mathcal{P}_N$ denote the set of all partitions of $[N ]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96"/>
  <p:tag name="PICTUREFILESIZE" val="1283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Each $\pi \in \mathcal{P}_N$ is made up of disjoint intervals $I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4"/>
  <p:tag name="PICTUREFILESIZE" val="1285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Fix $r \geq 2$. Define the $r$-variation operator by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99"/>
  <p:tag name="PICTUREFILESIZE" val="1186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V^r f(x) := \left( \max_{ \pi \in \mathcal{P}_N} \sum_{I \in \pi} \left| \sum_{n \in I} a_n \phi_n(x) \right|^r \right)^{\frac{1}{r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6"/>
  <p:tag name="PICTUREFILESIZE" val="1587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for $f(x) = \sum_{n=1}^N a_n \phi_n(x)$,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3"/>
  <p:tag name="PICTUREFILESIZE" val="839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Mf \leq V^r f$ for all $r &lt; \infty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8"/>
  <p:tag name="PICTUREFILESIZE" val="730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V^r f$ is pointwise non-decreasing as $r$ decreases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6"/>
  <p:tag name="PICTUREFILESIZE" val="1254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Rightarrow Mf(x) \leq V^4 f(x) \leq V^3 f(x) \leq V^2f(x)$, etc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99"/>
  <p:tag name="PICTUREFILESIZE" val="1122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Bounds on $Mf$ can imply statements &#10;&#10;about almost everywhere convergence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64"/>
  <p:tag name="PICTUREFILESIZE" val="1999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Bounds on $V^rf$ can imply quantitative &#10;&#10;statements about the rate of convergence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79"/>
  <p:tag name="PICTUREFILESIZE" val="2133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orem [Oberlin, Seeger, Tao, Thiele, Wright]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8"/>
  <p:tag name="PICTUREFILESIZE" val="1380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| V^r f||_2 \ll_r ||f||_2$ for $r &gt; 2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7"/>
  <p:tag name="PICTUREFILESIZE" val="753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orem [Lewko, Lewko]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1"/>
  <p:tag name="PICTUREFILESIZE" val="671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|V^2 f||_2 \ll \sqrt{\log(N)} \; ||f||_2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3"/>
  <p:tag name="PICTUREFILESIZE" val="914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orem [Lewko, Lewko]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1"/>
  <p:tag name="PICTUREFILESIZE" val="671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(Note: the $\sqrt{\log(N)}$ factor is sharp [OSTTW])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4"/>
  <p:tag name="PICTUREFILESIZE" val="1592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exists$ a \color[rgb]{1,0,0} reordering \color[rgb]{0,0,0} s.t. $||V^2 f||_2 \ll_{\epsilon} \log^{\frac{9}{22} + \epsilon} (N) ||f||_2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6"/>
  <p:tag name="PICTUREFILESIZE" val="1581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One Challenge: Lots of possible partition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84"/>
  <p:tag name="PICTUREFILESIZE" val="1221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Even $ \Omega (N^2)$ possible sub-interval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49"/>
  <p:tag name="PICTUREFILESIZE" val="1100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ool: dyadic interval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5"/>
  <p:tag name="PICTUREFILESIZE" val="687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hoose a random permutation of $[N]$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65"/>
  <p:tag name="PICTUREFILESIZE" val="1049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What lands in a particular interval}&#10;&#10;\textit{is a random subset of a fixed size.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53"/>
  <p:tag name="PICTUREFILESIZE" val="1990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We can work with selector random variables $\xi_1, \ldots, \xi_N$ instead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77"/>
  <p:tag name="PICTUREFILESIZE" val="1668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Each $\xi_i$ will be 1 with probability $\delta$, 0 with probability $1-\delta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65"/>
  <p:tag name="PICTUREFILESIZE" val="1613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se select a subset of size $\approx \delta N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49"/>
  <p:tag name="PICTUREFILESIZE" val="915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Pittel's inequality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80"/>
  <p:tag name="PICTUREFILESIZE" val="609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For positive integers $m \leq N$, let $S$ be a subset of $[N]$ of size $m$, &#10;&#10;chosen uniformly at random from all such subsets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76"/>
  <p:tag name="PICTUREFILESIZE" val="3021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Let $\widetilde{S}$ be a subset chosen by &#10;independent selectors &#10;&#10;$\xi_1, \ldots, \xi_N$ of density $\delta = \frac{m}{N}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20"/>
  <p:tag name="PICTUREFILESIZE" val="2164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Let $E$ be an event described as a collection of subsets of $[N]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66"/>
  <p:tag name="PICTUREFILESIZE" val="1676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Then $\mathbb{P}[ S \in E] \ll \sqrt{m} \; \mathbb{P}[ \widetilde{S} \in E].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40"/>
  <p:tag name="PICTUREFILESIZE" val="946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dots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"/>
  <p:tag name="PICTUREFILESIZE" val="100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{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"/>
  <p:tag name="PICTUREFILESIZE" val="119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ontrol large intervals &#10;&#10;using Bourgain's theorem&#10;&#10;(after showing it holds whp)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23"/>
  <p:tag name="PICTUREFILESIZE" val="2339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{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"/>
  <p:tag name="PICTUREFILESIZE" val="119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ontrol small intervals &#10;&#10;using expectation and&#10;&#10;concentration bound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9"/>
  <p:tag name="PICTUREFILESIZE" val="1863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Suppose we have a good estimate on $V^2$ operator for &#10;&#10;functions supported on intervals of length $ \leq M = 2^m$. 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35"/>
  <p:tag name="PICTUREFILESIZE" val="2779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onsider $f = \sum_{n=1}^N a_n \phi_n(x)$ with (potentially) full support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61"/>
  <p:tag name="PICTUREFILESIZE" val="1842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Write $||V^2 f ||_2^2$ as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7"/>
  <p:tag name="PICTUREFILESIZE" val="690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,amssymb}&#10;\begin{document}&#10;Let $\pi(x)$ denote the maximizing partition of $[N]$, &#10;&#10;parameterized by $x \in \mathbb{T}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13"/>
  <p:tag name="PICTUREFILESIZE" val="2087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,amssymb}&#10;\begin{document}&#10;\[ \int_{\mathbb{T}} \sum_{\substack{I \in \pi(x) \\ |I| \geq M}} \left| \sum_{n \in I} a_n \phi_n(x)\right| ^2 dx + \int_{\mathbb{T}} \sum_{\substack{I \in \pi(x) \\ |I| &lt; M}} \left| \sum_{n \in I} a_n \phi_n(x)\right|^2&#10;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27"/>
  <p:tag name="PICTUREFILESIZE" val="2829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WLOG (up to constant), each $I \in \pi(x)$ contained in dyadic $J$ s.t. $|J| \leq 2|I|$. 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29"/>
  <p:tag name="PICTUREFILESIZE" val="2135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Use variation operator bound &#10;&#10;on dyadic intervals of size $M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28"/>
  <p:tag name="PICTUREFILESIZE" val="1646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Use that dyadic $J$ only covers constant $I$'s in $\pi(x)$,&#10;&#10;bound on maximal operator bounds contribution per level,&#10;&#10;sum over sufficiently small number of level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56"/>
  <p:tag name="PICTUREFILESIZE" val="3935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Let $\Gamma: \mathbb{R} \rightarrow \mathbb{R}^+$ be a convex, symmetric function,&#10;&#10;increasing on $\mathbb{R}^+$, $\Gamma(0) = 0$, and $\lim_{t \rightarrow \infty} \Gamma(t) = \infty$. 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21"/>
  <p:tag name="PICTUREFILESIZE" val="2544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For $f: \mathbb{T} \rightarrow \mathbb{R}$, we define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0"/>
  <p:tag name="PICTUREFILESIZE" val="718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\[||f||_{\Gamma} := \inf \left\{ \gamma &gt;0 \; \big| \; \int_{\mathbb{T}}\Gamma \left(\frac{f}{\gamma}\right) \leq 1 \right\}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61"/>
  <p:tag name="PICTUREFILESIZE" val="1438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A useful choice for $\Gamma$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3"/>
  <p:tag name="PICTUREFILESIZE" val="61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Gamma_K (t) := 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8"/>
  <p:tag name="PICTUREFILESIZE" val="295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{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"/>
  <p:tag name="PICTUREFILESIZE" val="119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t|^p$, 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6"/>
  <p:tag name="PICTUREFILESIZE" val="21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eft( 1 + \frac{p-2}{2}\right) K^{p-2} t^2 - \left(\frac{p-2}{2}\right) K^p,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31"/>
  <p:tag name="PICTUREFILESIZE" val="835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if $|t| \leq K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1"/>
  <p:tag name="PICTUREFILESIZE" val="302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if $|t| &gt; K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1"/>
  <p:tag name="PICTUREFILESIZE" val="303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(for $p &gt; 2$)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5"/>
  <p:tag name="PICTUREFILESIZE" val="359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Some helpful properties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5"/>
  <p:tag name="PICTUREFILESIZE" val="754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$||f||_{\Gamma_K} \leq ||f||_{L^p}$ and $||f||_{\Gamma_K} \leq \left( 1 + \frac{p-2}{2} \right)^{1/2} K^{\frac{p-2}{2}} ||f||_{L^2}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45"/>
  <p:tag name="PICTUREFILESIZE" val="1578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Any measurable $f$ can be decomposed as $f = f_1 + f_2$ where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63"/>
  <p:tag name="PICTUREFILESIZE" val="1547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|f_1||_{L^p} \ll ||f||_{\Gamma_K}$  and  $||f_2||_{L^2} \ll K^{\frac{2-p}{2}}||f||_{\Gamma_K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96"/>
  <p:tag name="PICTUREFILESIZE" val="1271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Properties like these allow us to exchange norms.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14"/>
  <p:tag name="PICTUREFILESIZE" val="1375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Any measurable $f$ can be decomposed as $f = f_1 + f_2$ where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63"/>
  <p:tag name="PICTUREFILESIZE" val="1547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|f_1||_{L^p} \ll ||f||_{\Gamma_K}$  and  $||f_2||_{L^2} \ll K^{\frac{2-p}{2}}||f||_{\Gamma_K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96"/>
  <p:tag name="PICTUREFILESIZE" val="1271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Proof: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7"/>
  <p:tag name="PICTUREFILESIZE" val="263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2K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4"/>
  <p:tag name="PICTUREFILESIZE" val="187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f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6"/>
  <p:tag name="PICTUREFILESIZE" val="129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color[rgb]{1,0,0} f_1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8"/>
  <p:tag name="PICTUREFILESIZE" val="139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color[rgb]{0,0,1} f_2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"/>
  <p:tag name="PICTUREFILESIZE" val="159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Normalize so that $||f||_{\Gamma_K} = 1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30"/>
  <p:tag name="PICTUREFILESIZE" val="863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Define $f_1$, $f_2$ as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0"/>
  <p:tag name="PICTUREFILESIZE" val="524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\[ \int \Gamma_K (f/2) = \int (f/2)^p \mathbb{I}_{f \leq 2K} + \int \left( \frac{p}{2} K^{p-2}(f/2)^2 - \left(\frac{p-2}{2}\right)K^p\right) \mathbb{I}_{f &gt; 2K} \leq 1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37"/>
  <p:tag name="PICTUREFILESIZE" val="2694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n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5"/>
  <p:tag name="PICTUREFILESIZE" val="199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= ||f_1||^p_{L^p} 2^{-p} + $ something non-negative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71"/>
  <p:tag name="PICTUREFILESIZE" val="1136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Rightarrow ||f_1||^p_{L^p} 2^{-p} \leq 1 \Rightarrow ||f_1||_{L^p} \leq 2.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44"/>
  <p:tag name="PICTUREFILESIZE" val="8727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Any measurable $f$ can be decomposed as $f = f_1 + f_2$ where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63"/>
  <p:tag name="PICTUREFILESIZE" val="1547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|f_1||_{L^p} \ll ||f||_{\Gamma_K}$  and  $||f_2||_{L^2} \ll K^{\frac{2-p}{2}}||f||_{\Gamma_K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96"/>
  <p:tag name="PICTUREFILESIZE" val="12717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\[  \int \left( \frac{p}{2} K^{p-2}(f/2)^2 - \left(\frac{p-2}{2}\right)K^p\right) \mathbb{I}_{f &gt; 2K} \leq 1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99"/>
  <p:tag name="PICTUREFILESIZE" val="1717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\[ = \int  \frac{p}{2} K^{p-2}(f/2)^2 \mathbb{I}_{f &gt; 2K} - \mu\left( f &gt;2K\right)\left(\frac{p-2}{2}\right)K^p \leq 1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43"/>
  <p:tag name="PICTUREFILESIZE" val="1998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Recall} $||f||_{\Gamma_K} = 1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9"/>
  <p:tag name="PICTUREFILESIZE" val="551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On the set where $f &gt; 2K$, $\Gamma_K(f/2) \geq K^p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84"/>
  <p:tag name="PICTUREFILESIZE" val="1173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Rightarrow \mu(f&gt;2K) \leq K^{-p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3"/>
  <p:tag name="PICTUREFILESIZE" val="6119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\[ \int  \frac{p}{2} K^{p-2}(f/2)^2 \mathbb{I}_{f &gt; 2K}  \leq p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6"/>
  <p:tag name="PICTUREFILESIZE" val="1061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refore, 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4"/>
  <p:tag name="PICTUREFILESIZE" val="330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Rightarrow ||f_2||_{L^2} \ll K^{\frac{2-p}{2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82"/>
  <p:tag name="PICTUREFILESIZE" val="590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Idea:} We've seen how to contol $L^2, L^p$ by $|| \cdot ||_{\Gamma_k}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14"/>
  <p:tag name="PICTUREFILESIZE" val="1376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Now let's trade control of $|| \cdot ||_{\Gamma_k}$ back for direct control of $L^p, L^2$: 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87"/>
  <p:tag name="PICTUREFILESIZE" val="1837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Suppose for every $f = \sum_{n=1}^N a_n \phi_n(x)$ we have&#10;$ ||f||_{\Gamma_K} \leq \Delta ||f||_2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78"/>
  <p:tag name="PICTUREFILESIZE" val="1867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n we can decompose each maximal function $Mf = f_1 + f_2$ where&#10;\[ ||f_1||_p \ll_p \Delta ||f||_2\]&#10;\[ ||f_2||_2 \ll_p \Delta \log(N) K^{(2-p)/2} ||f||_2.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01"/>
  <p:tag name="PICTUREFILESIZE" val="3938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Lemma: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5"/>
  <p:tag name="PICTUREFILESIZE" val="2869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Overview of Lemma proof: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4"/>
  <p:tag name="PICTUREFILESIZE" val="815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1. Normalize $||f||_{2} =1$. &#10;&#10;Split off very small $a_n$ coefficients to &#10;handle separately (easy). 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71"/>
  <p:tag name="PICTUREFILESIZE" val="2535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2. Consider a dyadic decomposition based on ``mass&quot; &#10;&#10;of remaining $a_n$'s, only $\log(N)$ levels needed (thanks to 1.)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255"/>
  <p:tag name="PICTUREFILESIZE" val="3118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orall x$, maximizing subinterval for $Mf(x)$ can be &#10;&#10;decomposed into union of dyadic intervals, $\leq 2$ per level. 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48"/>
  <p:tag name="PICTUREFILESIZE" val="2852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3. Split restriction of $f$ to each dyadic interval&#10;&#10;into two pieces using prior lemma:&#10;&#10;we get control of the $L^p$-norm on one piece, control of $L^2$ on other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91"/>
  <p:tag name="PICTUREFILESIZE" val="3879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4. Summing over all levels introduces $O(\log N)$ overhead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48"/>
  <p:tag name="PICTUREFILESIZE" val="1586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Start with $f = \sum_{n=1}^N a_n \phi_n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7"/>
  <p:tag name="PICTUREFILESIZE" val="867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Decompose into dyadic intervals based on mass of $a_n$'s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41"/>
  <p:tag name="PICTUREFILESIZE" val="14918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a_1 \; \;\; a_2 \; \;\; a_3 \; \;\; a_4 \; \;\; a_5 \; \;\; a_6 \; \;\; a_7 \; \;\;\;\ldots \; \;\; \; \;\;\; a_{N-3} \; \; \; a_{N-2} \; \;\; a_{N-1} \; \;\; a_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70"/>
  <p:tag name="PICTUREFILESIZE" val="8048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onsider the maximizing partition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53"/>
  <p:tag name="PICTUREFILESIZE" val="1002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over with dyadic interval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6"/>
  <p:tag name="PICTUREFILESIZE" val="8278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Now split on each interval into $L^p$ and $L^2$ bounded parts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51"/>
  <p:tag name="PICTUREFILESIZE" val="15938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n we can use&#10;&#10;regular tools,&#10;&#10;like Chebyshev &#10;&#10;and Holder's inequalitie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7"/>
  <p:tag name="PICTUREFILESIZE" val="2127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Goal:} we want an upper bound on the quantity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7"/>
  <p:tag name="PICTUREFILESIZE" val="1230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sup_{||\{ a_n\}||_{\ell^2} \leq 1} \left| \left| \sum_{n \in S} a_n \phi_n \right| \right|_{\Gamma_K}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9"/>
  <p:tag name="PICTUREFILESIZE" val="1392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where $S$ is a randomly chosen subset of a fixed size $L$, &#10;&#10;and $K$ is set as an appropriate function of $N,L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37"/>
  <p:tag name="PICTUREFILESIZE" val="2704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Inspiration:} Think of this as a random process: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7"/>
  <p:tag name="PICTUREFILESIZE" val="1263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Probability space $ = $ choice of $S$&#10;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37"/>
  <p:tag name="PICTUREFILESIZE" val="855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Index set $ = $ possible $\{a_n\}$ value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42"/>
  <p:tag name="PICTUREFILESIZE" val="948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random variables $ = \left| \left| \sum_{n \in S} a_n \phi_n \right| \right|_{\Gamma_K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63"/>
  <p:tag name="PICTUREFILESIZE" val="1158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Suppose $\{X_t (\omega)\}$ is a random process, probability space $\Omega$, index set $T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13"/>
  <p:tag name="PICTUREFILESIZE" val="2021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, amssymb}&#10;\begin{document}&#10;Suppose we want to bound $\mathbb{E}[ \sup_{t \in T} X_t]$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78"/>
  <p:tag name="PICTUREFILESIZE" val="1196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, amsmath}&#10;\begin{document}&#10;(Assume $\forall t \in T, \mathbb{E}[X_t] = 0$.)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21"/>
  <p:tag name="PICTUREFILESIZE" val="902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, amsmath}&#10;\begin{document}&#10;Suffices to bound $\mathbb{P}[ \sup_{t \in T} (X_t - X_{t_0}) \geq u]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85"/>
  <p:tag name="PICTUREFILESIZE" val="1274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Most natural first attempt for finite $T$: union bound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29"/>
  <p:tag name="PICTUREFILESIZE" val="13509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, amssymb}&#10;\begin{document}&#10;$\mathbb{P}[ \sup_{t \in T} (X_t - X_{t_0}) \geq u] \leq \sum_{t \in T} \mathbb{P}[ X_t - X_{t_0} \geq u]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18"/>
  <p:tag name="PICTUREFILESIZE" val="1327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*Reasonable when $X_t$ are different, very lossy when many $X_t$ are similar!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19"/>
  <p:tag name="PICTUREFILESIZE" val="1918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Main idea: group similar variables $X_t$ together.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6"/>
  <p:tag name="PICTUREFILESIZE" val="1400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ake sets $T_n \subset T$ that grow larger as $n$ increases.&#10;&#10;Iteratively approximate $X_t$ by $X_{\pi_1(t)}, X_{\pi_2(t)}, \ldots$ for $\pi_n(t) \in T_n$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75"/>
  <p:tag name="PICTUREFILESIZE" val="29869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X_t - X_{t_0} = \sum_{n \geq 1} (X_{\pi_n(t)} - X_{\pi_{n-1}(t)})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63"/>
  <p:tag name="PICTUREFILESIZE" val="874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How to choose the sets $T_n$ and the approximations?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26"/>
  <p:tag name="PICTUREFILESIZE" val="1329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Suppose we have a metric $d$ on $T$ such that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92"/>
  <p:tag name="PICTUREFILESIZE" val="1193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,amssymb}&#10;\begin{document}&#10;\[ \forall u &gt;0, \mathbb{P}[|X_s - X_t| \geq u] \leq 2 exp\left( \frac{-u^2}{2d(s,t)^2} \right).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98"/>
  <p:tag name="PICTUREFILESIZE" val="1794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n we want $\pi_n(t)$ to be successively closer to $t$ in this metric. 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278"/>
  <p:tag name="PICTUREFILESIZE" val="16708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\color[rgb]{0,0,1} $t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"/>
  <p:tag name="PICTUREFILESIZE" val="116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\color[rgb]{1,0,0} $\pi_1(t)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2"/>
  <p:tag name="PICTUREFILESIZE" val="232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\color[rgb]{1,0,0} $\pi_2(t)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2"/>
  <p:tag name="PICTUREFILESIZE" val="250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\color[rgb]{1,0,0} $\pi_3(t)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2"/>
  <p:tag name="PICTUREFILESIZE" val="252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We can get a bound in terms of \textit{covering numbers: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21"/>
  <p:tag name="PICTUREFILESIZE" val="1403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orall t \in T$, $\exists f \in F$ s.t. $d(t, f) &lt; \epsilon$. 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34"/>
  <p:tag name="PICTUREFILESIZE" val="852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Definition:} $N(T,d,\epsilon)$ is the smallest $N$ s.t. $\exists F \subseteq T$, $|F| \leq N$, and&#10;&#10;$\forall t \in T, \exists f \in F$ s.t. $d(t,f) \leq \epsilon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91"/>
  <p:tag name="PICTUREFILESIZE" val="28049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,amsmath}&#10;\begin{document}&#10;\textit{Dudley's Bound:}&#10;&#10;$\mathbb{E}[ \sup_{t \in T} X_t] \ll \int_0^\infty \sqrt{ \log N(T,d,\epsilon)} d\epsilon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64"/>
  <p:tag name="PICTUREFILESIZE" val="1934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1. Use covering numbers (like in [Bourgain 89]) to get control of&#10;&#10;$\Gamma_K$ norm when small support and roughly equal coefficients $\{a_n\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85"/>
  <p:tag name="PICTUREFILESIZE" val="35085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2. To generalize to all coefficients with small support,&#10;&#10;divide coefficients into level sets, use convexity of $\Gamma_K$ etc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50"/>
  <p:tag name="PICTUREFILESIZE" val="2870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3. Show these estimates hold simulataneously in all intervals whp&#10;&#10;for a random permutation of $[N]$ (union bound over intervals)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86"/>
  <p:tag name="PICTUREFILESIZE" val="3290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Improving bounds by passing to smaller random subsets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48"/>
  <p:tag name="PICTUREFILESIZE" val="1518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Theorem (Talagrand):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5"/>
  <p:tag name="PICTUREFILESIZE" val="732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Let $U$ be an operator from sequences $\{a_n\}_{n=1}^N$ &#10;to real-valued &#10;&#10;functions with norm $||\cdot || \leq ||\cdot ||_{L^p}$ for some $p &gt;2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64"/>
  <p:tag name="PICTUREFILESIZE" val="2918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Let $S$ denote a random subset of $[N]$ chosen by &#10;&#10;mean $\delta$ independent selectors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7"/>
  <p:tag name="PICTUREFILESIZE" val="21007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Let $U|_S$ denote the operator restricted to sequences supported on $S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98"/>
  <p:tag name="PICTUREFILESIZE" val="1773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}&#10;\begin{document}&#10;Then $\mathbb{E}[||U_S||^2] \ll \frac{ ||U||^2 + C_p \log N}{\log(1/\delta)}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42"/>
  <p:tag name="PICTUREFILESIZE" val="13108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(We also need good control over the concentration around the expectation.)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25"/>
  <p:tag name="PICTUREFILESIZE" val="19979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vdots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"/>
  <p:tag name="PICTUREFILESIZE" val="100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 &#10;maximizing partitions covered by dyadic intervals of comparable size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00"/>
  <p:tag name="PICTUREFILESIZE" val="1828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{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"/>
  <p:tag name="PICTUREFILESIZE" val="119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ontrol large intervals &#10;&#10;using maximal bounds (whp)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27"/>
  <p:tag name="PICTUREFILESIZE" val="15818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{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"/>
  <p:tag name="PICTUREFILESIZE" val="119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ontrol $\Gamma_K$ norms with probabilistic estimates,&#10;&#10;get back to $L^2, L^p$ control through decomposition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16"/>
  <p:tag name="PICTUREFILESIZE" val="262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eorem [Lewko, Lewko]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1"/>
  <p:tag name="PICTUREFILESIZE" val="671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exists$ a \color[rgb]{1,0,0} reordering \color[rgb]{0,0,0} s.t. $||V^2 f||_2 \ll_{\epsilon} \log^{\frac{9}{22} + \epsilon} (N) ||f||_2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6"/>
  <p:tag name="PICTUREFILESIZE" val="15818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What we know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68"/>
  <p:tag name="PICTUREFILESIZE" val="518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For bounded ONS,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82"/>
  <p:tag name="PICTUREFILESIZE" val="595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But what is the optimal bound?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37"/>
  <p:tag name="PICTUREFILESIZE" val="985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Could we do better than choosing a random permutation?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50"/>
  <p:tag name="PICTUREFILESIZE" val="1593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A refinement of the law of the iterated logarithm (LL):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38"/>
  <p:tag name="PICTUREFILESIZE" val="1538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, amssymb}&#10;\begin{document}&#10;Let $X_1, X_2, X_3, \ldots$ be i.i.d random variables&#10;&#10;with $\mathbb{E}[X_i] = 0$, $Var[X_i] = 1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93"/>
  <p:tag name="PICTUREFILESIZE" val="1990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Law of the iterated logarithm (Hartman-Wintner):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19"/>
  <p:tag name="PICTUREFILESIZE" val="1525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, amssymb}&#10;\begin{document}&#10;\[ \left|  \sum_{i=1}^N X_i \right|^2 \leq (2 + o(1)) N \ln \ln N \text{ a.s.}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50"/>
  <p:tag name="PICTUREFILESIZE" val="1464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, amsmath}&#10;\begin{document}&#10;\textit{A variational strengthening when $\mathbb{E}[ |X_i|^{2+\delta}] &lt; \infty$ for some $\delta &gt;0$: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86"/>
  <p:tag name="PICTUREFILESIZE" val="1918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Let $\mathcal{P}_N$ denote set of all paritions of $[N]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78"/>
  <p:tag name="PICTUREFILESIZE" val="1177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, amsmath}&#10;\begin{document}&#10;\[ \max_{\pi \in \mathcal{P}_N} \sum_{I \in \pi} \left| \sum_{i \in I} X_i \right|^2 \sim 2 N \ln \ln N \text{ a.s.}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55"/>
  <p:tag name="PICTUREFILESIZE" val="1652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Let $p_i$ denote the $i^{th}$ prime number. 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57"/>
  <p:tag name="PICTUREFILESIZE" val="9807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Conjecture (Erd\H{o}s):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85"/>
  <p:tag name="PICTUREFILESIZE" val="740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sum_{p_{i+1} \leq x} (p_{i+1} - p_i)^2 \ll x \log x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21"/>
  <p:tag name="PICTUREFILESIZE" val="10178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(*prime number theorem implies the reverse inequality)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42"/>
  <p:tag name="PICTUREFILESIZE" val="1433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onditioned on the Riemann Hypothesis, Selberg proved $\ll x \log^3 x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98"/>
  <p:tag name="PICTUREFILESIZE" val="18689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, amsmath}&#10;\begin{document}&#10;We can generalize: let $p_i^{a,q}$ denote $i^{th}$ prime $\equiv a \mod q$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47"/>
  <p:tag name="PICTUREFILESIZE" val="1526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Conjecture:} For $\forall a, q $ s.t. $(a,q) = 1$,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55"/>
  <p:tag name="PICTUREFILESIZE" val="10099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\sum_{p_i^{a,q} \leq x} \left( \frac{p_{i+1}^{a,q} - p_i^{a,q}}{\phi(q)}\right)^2 \ll \frac{x \log x}{\phi(q)}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40"/>
  <p:tag name="PICTUREFILESIZE" val="1640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Implications for studying prime gaps:}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63"/>
  <p:tag name="PICTUREFILESIZE" val="1172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textit{Background:}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4"/>
  <p:tag name="PICTUREFILESIZE" val="4797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An averaged, unconditional version of Selberg's bound for A.P.'s (LL 2012)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28"/>
  <p:tag name="PICTUREFILESIZE" val="2051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symb, amsmath}&#10;\begin{document}&#10;\[ \sum_{q \leq Q} \sum_{\substack{ a &lt; q \\ (a,q) = 1}} \sum_{p_{i+1}^{a,q} \leq x} \left( \frac{p_{i+1}^{a,q} - p_i^{a,q}}{\phi(q)}\right)^2 \ll Qx \log^3 x.\]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01"/>
  <p:tag name="PICTUREFILESIZE" val="2339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This is proven by first establishing a variational version &#10;&#10;of the Barban-Davenport-Halberstam Theorem.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42"/>
  <p:tag name="PICTUREFILESIZE" val="27568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We then apply this to partitions whose intervals &#10;&#10;are defined by the relevant primes: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11"/>
  <p:tag name="PICTUREFILESIZE" val="2355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_i^{a,q}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7"/>
  <p:tag name="PICTUREFILESIZE" val="237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_{i-2}^{a,q}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9"/>
  <p:tag name="PICTUREFILESIZE" val="259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_{i-1}^{a,q}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9"/>
  <p:tag name="PICTUREFILESIZE" val="245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_{i+1}^{a,q}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9"/>
  <p:tag name="PICTUREFILESIZE" val="256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986</TotalTime>
  <Words>279</Words>
  <Application>Microsoft Office PowerPoint</Application>
  <PresentationFormat>On-screen Show (4:3)</PresentationFormat>
  <Paragraphs>60</Paragraphs>
  <Slides>33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Arial</vt:lpstr>
      <vt:lpstr>CMMI7</vt:lpstr>
      <vt:lpstr>CMMI5</vt:lpstr>
      <vt:lpstr>CMSY10ORIG</vt:lpstr>
      <vt:lpstr>CMR7</vt:lpstr>
      <vt:lpstr>CMMI10</vt:lpstr>
      <vt:lpstr>CMEX10</vt:lpstr>
      <vt:lpstr>CMR10</vt:lpstr>
      <vt:lpstr>Verdana</vt:lpstr>
      <vt:lpstr>CMTI10</vt:lpstr>
      <vt:lpstr>Calibri</vt:lpstr>
      <vt:lpstr>Wingdings</vt:lpstr>
      <vt:lpstr>Office Theme</vt:lpstr>
      <vt:lpstr>The Square Variation of Rearranged Fourier Series</vt:lpstr>
      <vt:lpstr>Background on Orthonormal Systems</vt:lpstr>
      <vt:lpstr>Background on Orthonormal Systems</vt:lpstr>
      <vt:lpstr>Sensitivity to Ordering</vt:lpstr>
      <vt:lpstr>Known Results For Reorderings</vt:lpstr>
      <vt:lpstr>Variation Operators</vt:lpstr>
      <vt:lpstr>Comparing Maximal and Variation Operators</vt:lpstr>
      <vt:lpstr>Variation Results for the Trigonometric System</vt:lpstr>
      <vt:lpstr>What Tools Do We Have to Analyze Variation?</vt:lpstr>
      <vt:lpstr>Dyadic Intervals</vt:lpstr>
      <vt:lpstr>How Do We Reorder?</vt:lpstr>
      <vt:lpstr>From Selectors to Fixed Size Subsets</vt:lpstr>
      <vt:lpstr>Structure of the Proof</vt:lpstr>
      <vt:lpstr>Reducing to a Sub-Level of Intervals</vt:lpstr>
      <vt:lpstr>Tool for Controlling Smaller Intervals: Orlicz Space Norms</vt:lpstr>
      <vt:lpstr>Orlicz Space Norms</vt:lpstr>
      <vt:lpstr>Proof of Decomposition Property</vt:lpstr>
      <vt:lpstr>Proof of Decomposition Continued</vt:lpstr>
      <vt:lpstr>Deriving Lp, L2 bounds for Decomposition</vt:lpstr>
      <vt:lpstr>Deriving Lp, L2 bounds from ¡K (contd.)</vt:lpstr>
      <vt:lpstr>Getting from ¡K Bounds to V2 Bounds</vt:lpstr>
      <vt:lpstr>Controlling ¡K Norms by Probabilistic Estimates</vt:lpstr>
      <vt:lpstr>Controlling the Supremum of a Random Process</vt:lpstr>
      <vt:lpstr>Generic Chaining</vt:lpstr>
      <vt:lpstr>Covering Numbers</vt:lpstr>
      <vt:lpstr>Strategy for our Base Estimates</vt:lpstr>
      <vt:lpstr>Further Improving the Bounds</vt:lpstr>
      <vt:lpstr>High-Level Recap of Proof</vt:lpstr>
      <vt:lpstr>Remaining Questions</vt:lpstr>
      <vt:lpstr>Other Implications of Variational Quantities</vt:lpstr>
      <vt:lpstr>Other Implications of Variational Quantities</vt:lpstr>
      <vt:lpstr>Implications of Variational Quantities (contd.)</vt:lpstr>
      <vt:lpstr>Thanks!</vt:lpstr>
    </vt:vector>
  </TitlesOfParts>
  <Company>Windows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Square Variation of Rearranged Fourier Series</dc:title>
  <dc:creator>Allison</dc:creator>
  <cp:lastModifiedBy>Allison</cp:lastModifiedBy>
  <cp:revision>157</cp:revision>
  <dcterms:created xsi:type="dcterms:W3CDTF">2013-03-01T02:22:53Z</dcterms:created>
  <dcterms:modified xsi:type="dcterms:W3CDTF">2013-11-03T13:28:25Z</dcterms:modified>
</cp:coreProperties>
</file>