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83" r:id="rId3"/>
    <p:sldId id="284" r:id="rId4"/>
    <p:sldId id="285" r:id="rId5"/>
    <p:sldId id="260" r:id="rId6"/>
    <p:sldId id="313" r:id="rId7"/>
    <p:sldId id="262" r:id="rId8"/>
    <p:sldId id="296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322" r:id="rId17"/>
    <p:sldId id="324" r:id="rId18"/>
    <p:sldId id="288" r:id="rId19"/>
    <p:sldId id="289" r:id="rId20"/>
    <p:sldId id="290" r:id="rId21"/>
    <p:sldId id="294" r:id="rId22"/>
    <p:sldId id="318" r:id="rId23"/>
    <p:sldId id="277" r:id="rId24"/>
    <p:sldId id="278" r:id="rId25"/>
    <p:sldId id="279" r:id="rId26"/>
    <p:sldId id="303" r:id="rId27"/>
    <p:sldId id="302" r:id="rId28"/>
    <p:sldId id="309" r:id="rId29"/>
    <p:sldId id="310" r:id="rId30"/>
    <p:sldId id="304" r:id="rId31"/>
    <p:sldId id="311" r:id="rId32"/>
    <p:sldId id="308" r:id="rId33"/>
    <p:sldId id="319" r:id="rId34"/>
    <p:sldId id="321" r:id="rId35"/>
    <p:sldId id="320" r:id="rId36"/>
    <p:sldId id="299" r:id="rId37"/>
    <p:sldId id="293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BBF300-C5D7-4EC8-9042-A1C774C495EF}" v="104" dt="2026-04-23T15:20:26.0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microsoft.com/office/2016/11/relationships/changesInfo" Target="changesInfos/changesInfo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Street" userId="184f0a42-710a-472f-ae32-5d88f7618c37" providerId="ADAL" clId="{7FBF2CA4-6723-4E7A-91E0-4C8504C145AE}"/>
    <pc:docChg chg="undo custSel addSld delSld modSld sldOrd">
      <pc:chgData name="Brian Street" userId="184f0a42-710a-472f-ae32-5d88f7618c37" providerId="ADAL" clId="{7FBF2CA4-6723-4E7A-91E0-4C8504C145AE}" dt="2026-04-23T15:20:40.530" v="2111" actId="47"/>
      <pc:docMkLst>
        <pc:docMk/>
      </pc:docMkLst>
      <pc:sldChg chg="modSp ord">
        <pc:chgData name="Brian Street" userId="184f0a42-710a-472f-ae32-5d88f7618c37" providerId="ADAL" clId="{7FBF2CA4-6723-4E7A-91E0-4C8504C145AE}" dt="2026-04-10T19:02:16.569" v="1871"/>
        <pc:sldMkLst>
          <pc:docMk/>
          <pc:sldMk cId="3824645628" sldId="266"/>
        </pc:sldMkLst>
      </pc:sldChg>
      <pc:sldChg chg="delSp mod delAnim">
        <pc:chgData name="Brian Street" userId="184f0a42-710a-472f-ae32-5d88f7618c37" providerId="ADAL" clId="{7FBF2CA4-6723-4E7A-91E0-4C8504C145AE}" dt="2026-04-10T19:04:43.618" v="1881" actId="478"/>
        <pc:sldMkLst>
          <pc:docMk/>
          <pc:sldMk cId="787535685" sldId="270"/>
        </pc:sldMkLst>
      </pc:sldChg>
      <pc:sldChg chg="add del">
        <pc:chgData name="Brian Street" userId="184f0a42-710a-472f-ae32-5d88f7618c37" providerId="ADAL" clId="{7FBF2CA4-6723-4E7A-91E0-4C8504C145AE}" dt="2026-04-10T19:04:23.854" v="1880"/>
        <pc:sldMkLst>
          <pc:docMk/>
          <pc:sldMk cId="4042251901" sldId="271"/>
        </pc:sldMkLst>
      </pc:sldChg>
      <pc:sldChg chg="addSp modSp mod modAnim">
        <pc:chgData name="Brian Street" userId="184f0a42-710a-472f-ae32-5d88f7618c37" providerId="ADAL" clId="{7FBF2CA4-6723-4E7A-91E0-4C8504C145AE}" dt="2026-04-10T19:06:36.897" v="1910"/>
        <pc:sldMkLst>
          <pc:docMk/>
          <pc:sldMk cId="1790905043" sldId="277"/>
        </pc:sldMkLst>
        <pc:spChg chg="add mod">
          <ac:chgData name="Brian Street" userId="184f0a42-710a-472f-ae32-5d88f7618c37" providerId="ADAL" clId="{7FBF2CA4-6723-4E7A-91E0-4C8504C145AE}" dt="2026-04-10T19:06:09.179" v="1907" actId="1076"/>
          <ac:spMkLst>
            <pc:docMk/>
            <pc:sldMk cId="1790905043" sldId="277"/>
            <ac:spMk id="12" creationId="{EAE574AE-0BF1-FE92-CE6D-08EC388BF0FD}"/>
          </ac:spMkLst>
        </pc:spChg>
        <pc:cxnChg chg="add mod">
          <ac:chgData name="Brian Street" userId="184f0a42-710a-472f-ae32-5d88f7618c37" providerId="ADAL" clId="{7FBF2CA4-6723-4E7A-91E0-4C8504C145AE}" dt="2026-04-10T19:05:52.914" v="1891" actId="692"/>
          <ac:cxnSpMkLst>
            <pc:docMk/>
            <pc:sldMk cId="1790905043" sldId="277"/>
            <ac:cxnSpMk id="11" creationId="{AF66BD14-D3AB-5154-D975-CB57C28FFDDA}"/>
          </ac:cxnSpMkLst>
        </pc:cxnChg>
      </pc:sldChg>
      <pc:sldChg chg="addSp modSp mod addAnim delAnim modAnim">
        <pc:chgData name="Brian Street" userId="184f0a42-710a-472f-ae32-5d88f7618c37" providerId="ADAL" clId="{7FBF2CA4-6723-4E7A-91E0-4C8504C145AE}" dt="2026-04-14T16:02:17.840" v="2020"/>
        <pc:sldMkLst>
          <pc:docMk/>
          <pc:sldMk cId="21181517" sldId="310"/>
        </pc:sldMkLst>
        <pc:spChg chg="add mod">
          <ac:chgData name="Brian Street" userId="184f0a42-710a-472f-ae32-5d88f7618c37" providerId="ADAL" clId="{7FBF2CA4-6723-4E7A-91E0-4C8504C145AE}" dt="2026-04-14T16:01:58.734" v="2019" actId="1076"/>
          <ac:spMkLst>
            <pc:docMk/>
            <pc:sldMk cId="21181517" sldId="310"/>
            <ac:spMk id="8" creationId="{094B29B4-F5AB-4D8B-3082-46345711A5C4}"/>
          </ac:spMkLst>
        </pc:spChg>
      </pc:sldChg>
      <pc:sldChg chg="addSp delSp modSp new mod ord modAnim">
        <pc:chgData name="Brian Street" userId="184f0a42-710a-472f-ae32-5d88f7618c37" providerId="ADAL" clId="{7FBF2CA4-6723-4E7A-91E0-4C8504C145AE}" dt="2026-04-10T18:18:43.688" v="1868"/>
        <pc:sldMkLst>
          <pc:docMk/>
          <pc:sldMk cId="855268223" sldId="321"/>
        </pc:sldMkLst>
        <pc:spChg chg="add mod">
          <ac:chgData name="Brian Street" userId="184f0a42-710a-472f-ae32-5d88f7618c37" providerId="ADAL" clId="{7FBF2CA4-6723-4E7A-91E0-4C8504C145AE}" dt="2026-04-10T18:18:34.706" v="1867" actId="1076"/>
          <ac:spMkLst>
            <pc:docMk/>
            <pc:sldMk cId="855268223" sldId="321"/>
            <ac:spMk id="2" creationId="{E376217B-CEDE-1F0A-DEA3-61D6F58B610B}"/>
          </ac:spMkLst>
        </pc:spChg>
        <pc:spChg chg="add mod">
          <ac:chgData name="Brian Street" userId="184f0a42-710a-472f-ae32-5d88f7618c37" providerId="ADAL" clId="{7FBF2CA4-6723-4E7A-91E0-4C8504C145AE}" dt="2026-04-10T18:18:09.609" v="1764" actId="1076"/>
          <ac:spMkLst>
            <pc:docMk/>
            <pc:sldMk cId="855268223" sldId="321"/>
            <ac:spMk id="5" creationId="{03384FC4-9D50-2371-AE0D-9FD49B770990}"/>
          </ac:spMkLst>
        </pc:spChg>
        <pc:spChg chg="add mod">
          <ac:chgData name="Brian Street" userId="184f0a42-710a-472f-ae32-5d88f7618c37" providerId="ADAL" clId="{7FBF2CA4-6723-4E7A-91E0-4C8504C145AE}" dt="2026-04-10T18:18:05.960" v="1762" actId="1036"/>
          <ac:spMkLst>
            <pc:docMk/>
            <pc:sldMk cId="855268223" sldId="321"/>
            <ac:spMk id="6" creationId="{7A42C0E0-D0F2-9655-60E7-E42D4B262F3D}"/>
          </ac:spMkLst>
        </pc:spChg>
        <pc:spChg chg="add mod">
          <ac:chgData name="Brian Street" userId="184f0a42-710a-472f-ae32-5d88f7618c37" providerId="ADAL" clId="{7FBF2CA4-6723-4E7A-91E0-4C8504C145AE}" dt="2026-04-10T18:17:52.022" v="1745" actId="1036"/>
          <ac:spMkLst>
            <pc:docMk/>
            <pc:sldMk cId="855268223" sldId="321"/>
            <ac:spMk id="7" creationId="{35B8856B-B3D7-39D8-59FD-E4B707D6569E}"/>
          </ac:spMkLst>
        </pc:spChg>
        <pc:spChg chg="add mod">
          <ac:chgData name="Brian Street" userId="184f0a42-710a-472f-ae32-5d88f7618c37" providerId="ADAL" clId="{7FBF2CA4-6723-4E7A-91E0-4C8504C145AE}" dt="2026-04-10T18:17:52.022" v="1745" actId="1036"/>
          <ac:spMkLst>
            <pc:docMk/>
            <pc:sldMk cId="855268223" sldId="321"/>
            <ac:spMk id="8" creationId="{C02C81FA-2FDD-4D98-0EB9-08E2D5C51A72}"/>
          </ac:spMkLst>
        </pc:spChg>
        <pc:spChg chg="add mod">
          <ac:chgData name="Brian Street" userId="184f0a42-710a-472f-ae32-5d88f7618c37" providerId="ADAL" clId="{7FBF2CA4-6723-4E7A-91E0-4C8504C145AE}" dt="2026-04-10T18:17:52.022" v="1745" actId="1036"/>
          <ac:spMkLst>
            <pc:docMk/>
            <pc:sldMk cId="855268223" sldId="321"/>
            <ac:spMk id="9" creationId="{1BBB01E2-2686-274F-B6C7-09D74B38ADDC}"/>
          </ac:spMkLst>
        </pc:spChg>
        <pc:spChg chg="add mod">
          <ac:chgData name="Brian Street" userId="184f0a42-710a-472f-ae32-5d88f7618c37" providerId="ADAL" clId="{7FBF2CA4-6723-4E7A-91E0-4C8504C145AE}" dt="2026-04-10T18:17:52.022" v="1745" actId="1036"/>
          <ac:spMkLst>
            <pc:docMk/>
            <pc:sldMk cId="855268223" sldId="321"/>
            <ac:spMk id="13" creationId="{C647B09D-BC88-6450-8676-339B00C77674}"/>
          </ac:spMkLst>
        </pc:spChg>
        <pc:spChg chg="add mod">
          <ac:chgData name="Brian Street" userId="184f0a42-710a-472f-ae32-5d88f7618c37" providerId="ADAL" clId="{7FBF2CA4-6723-4E7A-91E0-4C8504C145AE}" dt="2026-04-10T18:18:12.355" v="1765" actId="1076"/>
          <ac:spMkLst>
            <pc:docMk/>
            <pc:sldMk cId="855268223" sldId="321"/>
            <ac:spMk id="14" creationId="{4FBFE17E-B8F8-A575-EB3F-576B87DF5FDD}"/>
          </ac:spMkLst>
        </pc:spChg>
      </pc:sldChg>
      <pc:sldChg chg="modSp add del mod modAnim">
        <pc:chgData name="Brian Street" userId="184f0a42-710a-472f-ae32-5d88f7618c37" providerId="ADAL" clId="{7FBF2CA4-6723-4E7A-91E0-4C8504C145AE}" dt="2026-04-23T15:16:40.845" v="2050" actId="1036"/>
        <pc:sldMkLst>
          <pc:docMk/>
          <pc:sldMk cId="4044269352" sldId="322"/>
        </pc:sldMkLst>
        <pc:spChg chg="mod">
          <ac:chgData name="Brian Street" userId="184f0a42-710a-472f-ae32-5d88f7618c37" providerId="ADAL" clId="{7FBF2CA4-6723-4E7A-91E0-4C8504C145AE}" dt="2026-04-23T15:16:40.845" v="2050" actId="1036"/>
          <ac:spMkLst>
            <pc:docMk/>
            <pc:sldMk cId="4044269352" sldId="322"/>
            <ac:spMk id="6" creationId="{17AEC8EC-4427-F73C-DB7F-6143065A35C0}"/>
          </ac:spMkLst>
        </pc:spChg>
        <pc:spChg chg="mod">
          <ac:chgData name="Brian Street" userId="184f0a42-710a-472f-ae32-5d88f7618c37" providerId="ADAL" clId="{7FBF2CA4-6723-4E7A-91E0-4C8504C145AE}" dt="2026-04-23T15:16:33.124" v="2029" actId="14100"/>
          <ac:spMkLst>
            <pc:docMk/>
            <pc:sldMk cId="4044269352" sldId="322"/>
            <ac:spMk id="20" creationId="{67B6F814-9882-B6B9-2EF0-B9F4FA49AA3D}"/>
          </ac:spMkLst>
        </pc:spChg>
      </pc:sldChg>
      <pc:sldChg chg="add del">
        <pc:chgData name="Brian Street" userId="184f0a42-710a-472f-ae32-5d88f7618c37" providerId="ADAL" clId="{7FBF2CA4-6723-4E7A-91E0-4C8504C145AE}" dt="2026-04-23T15:20:40.530" v="2111" actId="47"/>
        <pc:sldMkLst>
          <pc:docMk/>
          <pc:sldMk cId="308671667" sldId="323"/>
        </pc:sldMkLst>
      </pc:sldChg>
      <pc:sldChg chg="addSp delSp modSp add mod modTransition addAnim delAnim modAnim">
        <pc:chgData name="Brian Street" userId="184f0a42-710a-472f-ae32-5d88f7618c37" providerId="ADAL" clId="{7FBF2CA4-6723-4E7A-91E0-4C8504C145AE}" dt="2026-04-23T15:20:26.061" v="2110"/>
        <pc:sldMkLst>
          <pc:docMk/>
          <pc:sldMk cId="545085043" sldId="324"/>
        </pc:sldMkLst>
        <pc:spChg chg="del">
          <ac:chgData name="Brian Street" userId="184f0a42-710a-472f-ae32-5d88f7618c37" providerId="ADAL" clId="{7FBF2CA4-6723-4E7A-91E0-4C8504C145AE}" dt="2026-04-23T15:19:18.107" v="2097" actId="478"/>
          <ac:spMkLst>
            <pc:docMk/>
            <pc:sldMk cId="545085043" sldId="324"/>
            <ac:spMk id="11" creationId="{E7BFA9EF-59D2-9912-BEB1-0C4ED3A6724E}"/>
          </ac:spMkLst>
        </pc:spChg>
        <pc:spChg chg="add del mod">
          <ac:chgData name="Brian Street" userId="184f0a42-710a-472f-ae32-5d88f7618c37" providerId="ADAL" clId="{7FBF2CA4-6723-4E7A-91E0-4C8504C145AE}" dt="2026-04-23T15:17:41.544" v="2058" actId="21"/>
          <ac:spMkLst>
            <pc:docMk/>
            <pc:sldMk cId="545085043" sldId="324"/>
            <ac:spMk id="15" creationId="{7EDCCF22-1E08-7D68-57BA-934ADE830B80}"/>
          </ac:spMkLst>
        </pc:spChg>
        <pc:spChg chg="mod">
          <ac:chgData name="Brian Street" userId="184f0a42-710a-472f-ae32-5d88f7618c37" providerId="ADAL" clId="{7FBF2CA4-6723-4E7A-91E0-4C8504C145AE}" dt="2026-04-23T15:17:49.982" v="2062" actId="1076"/>
          <ac:spMkLst>
            <pc:docMk/>
            <pc:sldMk cId="545085043" sldId="324"/>
            <ac:spMk id="16" creationId="{5E5FC995-0E44-5F1B-64F6-18807D8AE2E5}"/>
          </ac:spMkLst>
        </pc:spChg>
        <pc:spChg chg="mod">
          <ac:chgData name="Brian Street" userId="184f0a42-710a-472f-ae32-5d88f7618c37" providerId="ADAL" clId="{7FBF2CA4-6723-4E7A-91E0-4C8504C145AE}" dt="2026-04-23T15:17:55.358" v="2076" actId="1037"/>
          <ac:spMkLst>
            <pc:docMk/>
            <pc:sldMk cId="545085043" sldId="324"/>
            <ac:spMk id="18" creationId="{F67E80F0-569F-6498-CE50-FEC2A315B701}"/>
          </ac:spMkLst>
        </pc:spChg>
        <pc:spChg chg="mod">
          <ac:chgData name="Brian Street" userId="184f0a42-710a-472f-ae32-5d88f7618c37" providerId="ADAL" clId="{7FBF2CA4-6723-4E7A-91E0-4C8504C145AE}" dt="2026-04-23T15:17:55.358" v="2076" actId="1037"/>
          <ac:spMkLst>
            <pc:docMk/>
            <pc:sldMk cId="545085043" sldId="324"/>
            <ac:spMk id="22" creationId="{8EB7EDA7-D8B7-FED4-DE03-E5367DD877A7}"/>
          </ac:spMkLst>
        </pc:spChg>
        <pc:spChg chg="mod">
          <ac:chgData name="Brian Street" userId="184f0a42-710a-472f-ae32-5d88f7618c37" providerId="ADAL" clId="{7FBF2CA4-6723-4E7A-91E0-4C8504C145AE}" dt="2026-04-23T15:18:15.515" v="2079" actId="1076"/>
          <ac:spMkLst>
            <pc:docMk/>
            <pc:sldMk cId="545085043" sldId="324"/>
            <ac:spMk id="26" creationId="{74D412EF-8AAB-BC89-24C3-95AE8018DA0F}"/>
          </ac:spMkLst>
        </pc:spChg>
        <pc:spChg chg="mod">
          <ac:chgData name="Brian Street" userId="184f0a42-710a-472f-ae32-5d88f7618c37" providerId="ADAL" clId="{7FBF2CA4-6723-4E7A-91E0-4C8504C145AE}" dt="2026-04-23T15:18:19.578" v="2092" actId="1037"/>
          <ac:spMkLst>
            <pc:docMk/>
            <pc:sldMk cId="545085043" sldId="324"/>
            <ac:spMk id="28" creationId="{E98CD838-B3E6-5FF6-6057-B4390550F3A0}"/>
          </ac:spMkLst>
        </pc:spChg>
        <pc:spChg chg="mod">
          <ac:chgData name="Brian Street" userId="184f0a42-710a-472f-ae32-5d88f7618c37" providerId="ADAL" clId="{7FBF2CA4-6723-4E7A-91E0-4C8504C145AE}" dt="2026-04-23T15:18:19.578" v="2092" actId="1037"/>
          <ac:spMkLst>
            <pc:docMk/>
            <pc:sldMk cId="545085043" sldId="324"/>
            <ac:spMk id="30" creationId="{B0A42793-7191-585A-D269-3978476F6045}"/>
          </ac:spMkLst>
        </pc:spChg>
        <pc:cxnChg chg="del mod">
          <ac:chgData name="Brian Street" userId="184f0a42-710a-472f-ae32-5d88f7618c37" providerId="ADAL" clId="{7FBF2CA4-6723-4E7A-91E0-4C8504C145AE}" dt="2026-04-23T15:19:18.107" v="2097" actId="478"/>
          <ac:cxnSpMkLst>
            <pc:docMk/>
            <pc:sldMk cId="545085043" sldId="324"/>
            <ac:cxnSpMk id="13" creationId="{7CBD572F-7A63-0970-BAA2-CACB81B39DA2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5BE26-D128-44C6-AD53-96F41FFDE1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223B3E-C120-4DB8-A7EB-4639E55194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851EED-5036-4B21-AF81-72EE2C7AD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D9B4D-B481-4B3F-884D-61F044048685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30072D-1B36-4804-A3BE-BA34ACD73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804C56-96E9-4DF9-974D-E19F6264F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68EB-9593-402D-9FF9-AE0563E31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16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B6208-FC91-4D39-A8EC-6E4E82FEE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8731A-2D59-48DD-94AF-42CA00CF9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974FD7-8C2A-4732-A2F1-44590ABC2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D9B4D-B481-4B3F-884D-61F044048685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978FA-B64E-422C-8A36-E88245BD6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3EAF0C-A937-403A-B1B0-D78E47B6A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68EB-9593-402D-9FF9-AE0563E31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342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2B896-7C78-43B9-A1EE-0BA6BC408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57F86-01FD-4801-BDA3-8611521A0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B1678-2F11-4878-B44F-A684FFFEC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D9B4D-B481-4B3F-884D-61F044048685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EE694E-6DCB-4284-90C6-8EC3E77FB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814A5-0BE5-477F-9A06-6943C7ACA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68EB-9593-402D-9FF9-AE0563E31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257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D01AC-684F-4A8D-9F3E-018D5710E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FFE49C-7C6D-4358-927B-83642A782C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99CD92-F844-4969-B7F0-370948B278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F795CB-01F7-49A4-A7EF-1A8487EED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D9B4D-B481-4B3F-884D-61F044048685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77FCF7-D4BA-4DFC-A691-269DEC35E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A7BB2C-87B3-465E-9E1A-5988170FC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68EB-9593-402D-9FF9-AE0563E31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859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6C9A9-6CCF-41DD-8F74-AEEE975CE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EE1F47-1AED-4B25-BF27-9B42BAAC9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3D0DBB-364B-419B-A2DC-CDAC2091B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DCA2BC-31BB-477D-8999-3A03790C02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C8B800-A21A-4EA5-BACE-314F2D55FC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0CFDCB-75E7-4E15-9912-7FDB3C0CF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D9B4D-B481-4B3F-884D-61F044048685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691AC0-6C77-4BC3-A55B-9C0985816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0E235E-E383-4C13-B599-DBA164526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68EB-9593-402D-9FF9-AE0563E31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017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F541B-BAFA-42C9-9AA0-7EA1064DC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844DE5-A938-413E-8B47-D9D73722C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D9B4D-B481-4B3F-884D-61F044048685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14EFAF-046D-41AF-92E1-6DD09E518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EF6743-F60B-4F09-BD08-B091E96EA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68EB-9593-402D-9FF9-AE0563E31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143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95833C-FCA9-41DD-8180-A52B98651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D9B4D-B481-4B3F-884D-61F044048685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465C44-D75C-4C08-A80A-1F432F458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8A6923-CB93-48E7-8827-6AA11943D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68EB-9593-402D-9FF9-AE0563E31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905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00316-15DD-4A17-ACCC-F9D7FF8E8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D9D46-A805-4F8E-9E4D-4DE617B81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129772-8071-44F5-8081-13E3B6979D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12D64-9EB1-4AE0-B358-D5C647D7D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D9B4D-B481-4B3F-884D-61F044048685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AE805B-B4FF-4909-884B-B350ECE2B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D336AA-A625-48F2-93A4-B71759E89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68EB-9593-402D-9FF9-AE0563E31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638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A3E6F-35DD-4A7C-A7CC-7085BB21C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C50475-F063-4942-A673-1917990F43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6D75D2-F255-4774-A691-C9D6C36042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04D0BA-C792-484C-8D7F-70EAD77D6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D9B4D-B481-4B3F-884D-61F044048685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81A28-2B01-4FD1-B064-C1FACAFA2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DC15F2-A9DF-4955-97F7-3D9A5AFB4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68EB-9593-402D-9FF9-AE0563E31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66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1F712-0B85-4C58-85FB-20C6F0A7E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702446-B052-4981-B291-F8D674A2B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817BBE-C195-4443-9858-3BCD9C1BF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D9B4D-B481-4B3F-884D-61F044048685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7ABBB-3E3D-4D08-913B-6E88F5BB3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28132-F010-4FBB-8E85-2138A0714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68EB-9593-402D-9FF9-AE0563E31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152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727E41-4ACD-4F77-BD13-7E8079D515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D6C91A-3711-4DF9-9B43-31D76522F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8D2CF-DF75-46CA-AB5D-92A01321F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D9B4D-B481-4B3F-884D-61F044048685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F97E37-86A0-46A0-A05F-768FCD3E5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B1199-1CA2-4D1C-8051-4C9606038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68EB-9593-402D-9FF9-AE0563E31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930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9359A-EBBE-1075-BC71-04C0EC00F4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F6CC6F-FA73-72C4-CDAC-B7EC09A748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12B771-705D-0A2C-1A37-0FD0B562F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16A1-0317-480E-8CA0-3F1F5E5EB1F8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0537B4-7E30-7F7A-5546-FE22AE3FB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49D527-12FE-178C-6AB1-E797547F5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8D8B1-A307-49D2-ACBD-789A99FF9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286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FF128-BF6E-36C1-23E4-6336426A4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F1B900-88C6-9390-3140-DBF9C3BB6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AB135B-6F56-C08D-ED6C-7A0A3B3DC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16A1-0317-480E-8CA0-3F1F5E5EB1F8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1F8FB6-8589-6ADA-C90C-FDFED55CA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CC7F7-1F0B-4DBA-CE0D-62271EA89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8D8B1-A307-49D2-ACBD-789A99FF9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30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071E0-C7D7-B2B0-7530-09995C415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6110A-6874-98EE-3B74-D4D9C4805E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84EF0-A374-ECC0-6F29-064AFDA8C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16A1-0317-480E-8CA0-3F1F5E5EB1F8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5DFC3-B6EC-B4E4-553F-83580FD00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8F6C8E-BDB7-E571-FB93-F18B63985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8D8B1-A307-49D2-ACBD-789A99FF9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727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836E-B16F-3621-AD73-C020604F7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02B92-653F-5A58-BD8E-402E64CE2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84A9FC-F619-5731-3374-0A1F91A1C8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60C73B-6BD7-57CB-E1E3-0AD517E21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16A1-0317-480E-8CA0-3F1F5E5EB1F8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352C46-56DE-3902-E205-72A71A3D0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C94C56-DEA1-9E69-90C4-E747B2FAF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8D8B1-A307-49D2-ACBD-789A99FF9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7886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45DC4-73D0-40DB-5883-B27D00155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DE531-913F-09C7-C063-F54E18E6B0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46D604-4A1D-5211-834B-F984ECF725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B4CE07-1D45-D6BB-F1B5-91D58AD998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1FA006-5887-4589-6D7E-342B6B7D62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7FB419-5136-3D75-4BEF-BFBC31955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16A1-0317-480E-8CA0-3F1F5E5EB1F8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F4501B-0C39-454D-ACAC-329431EDD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964C85-E98E-51AD-C301-DCE549386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8D8B1-A307-49D2-ACBD-789A99FF9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3995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8A820-9AE1-E8D5-DDE7-280D2CFD4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99ADD4-D241-7E3F-4F05-070D6AC38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16A1-0317-480E-8CA0-3F1F5E5EB1F8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D1B328-62CE-C3AC-C575-CAB92B5C3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DE65E0-056D-C29F-D800-CD8126282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8D8B1-A307-49D2-ACBD-789A99FF9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511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D05E4A-3C00-DE65-29D6-10D1050D8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16A1-0317-480E-8CA0-3F1F5E5EB1F8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F428CA-54BD-011A-2C12-50F40BDEA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925974-DD23-D47E-6C8B-4BA936C9E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8D8B1-A307-49D2-ACBD-789A99FF9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606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8FB60-55E1-8F13-85D9-32317E2BC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5F396-768D-B302-1FF7-54D2B5D8E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7853A6-B8F1-CCCE-9768-92BBDD9711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0260BC-928C-9B45-E41A-05ADC643F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16A1-0317-480E-8CA0-3F1F5E5EB1F8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DF95C7-6091-B4C0-2789-0276A3D09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1B27E0-75B5-917B-6BCE-21D15987C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8D8B1-A307-49D2-ACBD-789A99FF9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8175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9F724-E81F-8EC8-F3F5-3B95DB06F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FD6D50-244A-7FA4-B4BD-A344BA7C90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D94F5-516E-A795-3502-99A80D8A30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CFDD8D-7A48-26C9-B394-1516F8B18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16A1-0317-480E-8CA0-3F1F5E5EB1F8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02687E-784C-61E9-D651-3A27578EA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7E6C15-2EBB-28CE-C689-20E974494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8D8B1-A307-49D2-ACBD-789A99FF9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7207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447F7-760B-A274-CB0D-44B5AC65A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378053-3414-D789-81BB-CBCD0C80AC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FDA8D2-51AC-045A-0429-B9F0BD545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16A1-0317-480E-8CA0-3F1F5E5EB1F8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537C2-1DBE-52F1-802F-81945A47A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1615F-F966-FE3A-0967-FF6AD77FC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8D8B1-A307-49D2-ACBD-789A99FF9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3638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841C46-B2D5-C1C7-A7BE-541280C663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EC91C1-4A04-8784-30F9-8E833955ED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EFA788-600C-2503-B6FF-D20B8AEA1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16A1-0317-480E-8CA0-3F1F5E5EB1F8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7454C7-2387-D511-DA1E-443729A8B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0A081-12A2-53FF-9882-81002AAB0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8D8B1-A307-49D2-ACBD-789A99FF9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789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1CF5A9-70F8-45B5-8BB3-D3B1C0D19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918EED-5AD6-4061-98DA-CA5D517E3A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B9E43-748C-403F-8F8E-1AFCC83B84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D9B4D-B481-4B3F-884D-61F044048685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9BE82-822C-46D6-BFE5-9B5D360228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43658-D230-4B05-A222-E14043B1EC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F68EB-9593-402D-9FF9-AE0563E31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23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F16444-88DC-6170-2164-F0716B0DF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6577D1-61BC-134A-5D73-3B51B8850A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4841D-77F6-E93D-6C5A-07575E6B2A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6016A1-0317-480E-8CA0-3F1F5E5EB1F8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4B4EAF-CFCE-0508-883B-9716746642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95EE6-3F62-5CE5-DD4D-D103892923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E8D8B1-A307-49D2-ACBD-789A99FF9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989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10.png"/><Relationship Id="rId7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10.png"/><Relationship Id="rId9" Type="http://schemas.openxmlformats.org/officeDocument/2006/relationships/image" Target="../media/image7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26" Type="http://schemas.openxmlformats.org/officeDocument/2006/relationships/image" Target="../media/image66.png"/><Relationship Id="rId3" Type="http://schemas.openxmlformats.org/officeDocument/2006/relationships/image" Target="../media/image43.png"/><Relationship Id="rId21" Type="http://schemas.openxmlformats.org/officeDocument/2006/relationships/image" Target="../media/image14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5" Type="http://schemas.openxmlformats.org/officeDocument/2006/relationships/image" Target="../media/image65.png"/><Relationship Id="rId2" Type="http://schemas.openxmlformats.org/officeDocument/2006/relationships/image" Target="../media/image9.png"/><Relationship Id="rId16" Type="http://schemas.openxmlformats.org/officeDocument/2006/relationships/image" Target="../media/image56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24" Type="http://schemas.openxmlformats.org/officeDocument/2006/relationships/image" Target="../media/image64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23" Type="http://schemas.openxmlformats.org/officeDocument/2006/relationships/image" Target="../media/image63.png"/><Relationship Id="rId28" Type="http://schemas.openxmlformats.org/officeDocument/2006/relationships/image" Target="../media/image1110.png"/><Relationship Id="rId10" Type="http://schemas.openxmlformats.org/officeDocument/2006/relationships/image" Target="../media/image50.png"/><Relationship Id="rId19" Type="http://schemas.openxmlformats.org/officeDocument/2006/relationships/image" Target="../media/image59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Relationship Id="rId22" Type="http://schemas.openxmlformats.org/officeDocument/2006/relationships/image" Target="../media/image62.png"/><Relationship Id="rId27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17.png"/><Relationship Id="rId18" Type="http://schemas.openxmlformats.org/officeDocument/2006/relationships/image" Target="../media/image14.png"/><Relationship Id="rId3" Type="http://schemas.openxmlformats.org/officeDocument/2006/relationships/image" Target="../media/image43.png"/><Relationship Id="rId21" Type="http://schemas.openxmlformats.org/officeDocument/2006/relationships/image" Target="../media/image63.png"/><Relationship Id="rId7" Type="http://schemas.openxmlformats.org/officeDocument/2006/relationships/image" Target="../media/image47.png"/><Relationship Id="rId12" Type="http://schemas.openxmlformats.org/officeDocument/2006/relationships/image" Target="../media/image16.png"/><Relationship Id="rId17" Type="http://schemas.openxmlformats.org/officeDocument/2006/relationships/image" Target="../media/image20.png"/><Relationship Id="rId25" Type="http://schemas.openxmlformats.org/officeDocument/2006/relationships/image" Target="../media/image15.png"/><Relationship Id="rId2" Type="http://schemas.openxmlformats.org/officeDocument/2006/relationships/image" Target="../media/image9.png"/><Relationship Id="rId16" Type="http://schemas.openxmlformats.org/officeDocument/2006/relationships/image" Target="../media/image19.png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24" Type="http://schemas.openxmlformats.org/officeDocument/2006/relationships/image" Target="../media/image13.png"/><Relationship Id="rId5" Type="http://schemas.openxmlformats.org/officeDocument/2006/relationships/image" Target="../media/image45.png"/><Relationship Id="rId15" Type="http://schemas.openxmlformats.org/officeDocument/2006/relationships/image" Target="../media/image18.png"/><Relationship Id="rId23" Type="http://schemas.openxmlformats.org/officeDocument/2006/relationships/image" Target="../media/image22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5.png"/><Relationship Id="rId22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0.png"/><Relationship Id="rId2" Type="http://schemas.openxmlformats.org/officeDocument/2006/relationships/image" Target="../media/image6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17.emf"/><Relationship Id="rId7" Type="http://schemas.openxmlformats.org/officeDocument/2006/relationships/image" Target="../media/image18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24.png"/><Relationship Id="rId7" Type="http://schemas.openxmlformats.org/officeDocument/2006/relationships/image" Target="../media/image25.emf"/><Relationship Id="rId2" Type="http://schemas.openxmlformats.org/officeDocument/2006/relationships/image" Target="../media/image7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80.png"/><Relationship Id="rId10" Type="http://schemas.openxmlformats.org/officeDocument/2006/relationships/image" Target="../media/image23.png"/><Relationship Id="rId9" Type="http://schemas.openxmlformats.org/officeDocument/2006/relationships/image" Target="../media/image26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0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3.png"/><Relationship Id="rId3" Type="http://schemas.openxmlformats.org/officeDocument/2006/relationships/image" Target="../media/image28.png"/><Relationship Id="rId21" Type="http://schemas.openxmlformats.org/officeDocument/2006/relationships/image" Target="../media/image36.png"/><Relationship Id="rId7" Type="http://schemas.openxmlformats.org/officeDocument/2006/relationships/image" Target="../media/image92.png"/><Relationship Id="rId17" Type="http://schemas.openxmlformats.org/officeDocument/2006/relationships/image" Target="../media/image32.png"/><Relationship Id="rId2" Type="http://schemas.openxmlformats.org/officeDocument/2006/relationships/image" Target="../media/image27.png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91.pn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19" Type="http://schemas.openxmlformats.org/officeDocument/2006/relationships/image" Target="../media/image34.png"/><Relationship Id="rId4" Type="http://schemas.openxmlformats.org/officeDocument/2006/relationships/image" Target="../media/image29.png"/><Relationship Id="rId14" Type="http://schemas.openxmlformats.org/officeDocument/2006/relationships/image" Target="../media/image88.png"/><Relationship Id="rId22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3.png"/><Relationship Id="rId3" Type="http://schemas.openxmlformats.org/officeDocument/2006/relationships/image" Target="../media/image28.png"/><Relationship Id="rId21" Type="http://schemas.openxmlformats.org/officeDocument/2006/relationships/image" Target="../media/image36.png"/><Relationship Id="rId7" Type="http://schemas.openxmlformats.org/officeDocument/2006/relationships/image" Target="../media/image92.png"/><Relationship Id="rId17" Type="http://schemas.openxmlformats.org/officeDocument/2006/relationships/image" Target="../media/image32.png"/><Relationship Id="rId2" Type="http://schemas.openxmlformats.org/officeDocument/2006/relationships/image" Target="../media/image27.png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91.pn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19" Type="http://schemas.openxmlformats.org/officeDocument/2006/relationships/image" Target="../media/image34.png"/><Relationship Id="rId4" Type="http://schemas.openxmlformats.org/officeDocument/2006/relationships/image" Target="../media/image29.png"/><Relationship Id="rId14" Type="http://schemas.openxmlformats.org/officeDocument/2006/relationships/image" Target="../media/image88.png"/><Relationship Id="rId22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3.png"/><Relationship Id="rId3" Type="http://schemas.openxmlformats.org/officeDocument/2006/relationships/image" Target="../media/image28.png"/><Relationship Id="rId21" Type="http://schemas.openxmlformats.org/officeDocument/2006/relationships/image" Target="../media/image36.png"/><Relationship Id="rId7" Type="http://schemas.openxmlformats.org/officeDocument/2006/relationships/image" Target="../media/image92.png"/><Relationship Id="rId17" Type="http://schemas.openxmlformats.org/officeDocument/2006/relationships/image" Target="../media/image32.png"/><Relationship Id="rId2" Type="http://schemas.openxmlformats.org/officeDocument/2006/relationships/image" Target="../media/image27.png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24" Type="http://schemas.openxmlformats.org/officeDocument/2006/relationships/image" Target="../media/image39.png"/><Relationship Id="rId5" Type="http://schemas.openxmlformats.org/officeDocument/2006/relationships/image" Target="../media/image91.pn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19" Type="http://schemas.openxmlformats.org/officeDocument/2006/relationships/image" Target="../media/image34.png"/><Relationship Id="rId4" Type="http://schemas.openxmlformats.org/officeDocument/2006/relationships/image" Target="../media/image29.png"/><Relationship Id="rId14" Type="http://schemas.openxmlformats.org/officeDocument/2006/relationships/image" Target="../media/image88.png"/><Relationship Id="rId22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3.png"/><Relationship Id="rId26" Type="http://schemas.openxmlformats.org/officeDocument/2006/relationships/image" Target="../media/image60.png"/><Relationship Id="rId3" Type="http://schemas.openxmlformats.org/officeDocument/2006/relationships/image" Target="../media/image28.png"/><Relationship Id="rId21" Type="http://schemas.openxmlformats.org/officeDocument/2006/relationships/image" Target="../media/image36.png"/><Relationship Id="rId7" Type="http://schemas.openxmlformats.org/officeDocument/2006/relationships/image" Target="../media/image92.png"/><Relationship Id="rId17" Type="http://schemas.openxmlformats.org/officeDocument/2006/relationships/image" Target="../media/image32.png"/><Relationship Id="rId25" Type="http://schemas.openxmlformats.org/officeDocument/2006/relationships/image" Target="../media/image42.png"/><Relationship Id="rId2" Type="http://schemas.openxmlformats.org/officeDocument/2006/relationships/image" Target="../media/image27.png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29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24" Type="http://schemas.openxmlformats.org/officeDocument/2006/relationships/image" Target="../media/image39.png"/><Relationship Id="rId5" Type="http://schemas.openxmlformats.org/officeDocument/2006/relationships/image" Target="../media/image91.pn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28" Type="http://schemas.openxmlformats.org/officeDocument/2006/relationships/image" Target="../media/image67.png"/><Relationship Id="rId19" Type="http://schemas.openxmlformats.org/officeDocument/2006/relationships/image" Target="../media/image34.png"/><Relationship Id="rId31" Type="http://schemas.openxmlformats.org/officeDocument/2006/relationships/image" Target="../media/image104.png"/><Relationship Id="rId4" Type="http://schemas.openxmlformats.org/officeDocument/2006/relationships/image" Target="../media/image29.png"/><Relationship Id="rId14" Type="http://schemas.openxmlformats.org/officeDocument/2006/relationships/image" Target="../media/image88.png"/><Relationship Id="rId22" Type="http://schemas.openxmlformats.org/officeDocument/2006/relationships/image" Target="../media/image37.png"/><Relationship Id="rId27" Type="http://schemas.openxmlformats.org/officeDocument/2006/relationships/image" Target="../media/image61.png"/><Relationship Id="rId30" Type="http://schemas.openxmlformats.org/officeDocument/2006/relationships/image" Target="../media/image10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0.png"/><Relationship Id="rId7" Type="http://schemas.openxmlformats.org/officeDocument/2006/relationships/image" Target="../media/image69.png"/><Relationship Id="rId2" Type="http://schemas.openxmlformats.org/officeDocument/2006/relationships/image" Target="../media/image1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23.png"/><Relationship Id="rId4" Type="http://schemas.openxmlformats.org/officeDocument/2006/relationships/image" Target="../media/image1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8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1.png"/><Relationship Id="rId7" Type="http://schemas.openxmlformats.org/officeDocument/2006/relationships/image" Target="../media/image8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9" Type="http://schemas.openxmlformats.org/officeDocument/2006/relationships/image" Target="../media/image8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13" Type="http://schemas.openxmlformats.org/officeDocument/2006/relationships/image" Target="../media/image95.png"/><Relationship Id="rId18" Type="http://schemas.openxmlformats.org/officeDocument/2006/relationships/image" Target="../media/image127.png"/><Relationship Id="rId3" Type="http://schemas.openxmlformats.org/officeDocument/2006/relationships/image" Target="../media/image86.png"/><Relationship Id="rId7" Type="http://schemas.openxmlformats.org/officeDocument/2006/relationships/image" Target="../media/image1520.png"/><Relationship Id="rId12" Type="http://schemas.openxmlformats.org/officeDocument/2006/relationships/image" Target="../media/image157.png"/><Relationship Id="rId17" Type="http://schemas.openxmlformats.org/officeDocument/2006/relationships/image" Target="../media/image162.png"/><Relationship Id="rId2" Type="http://schemas.openxmlformats.org/officeDocument/2006/relationships/image" Target="../media/image1470.png"/><Relationship Id="rId16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15" Type="http://schemas.openxmlformats.org/officeDocument/2006/relationships/image" Target="../media/image96.png"/><Relationship Id="rId10" Type="http://schemas.openxmlformats.org/officeDocument/2006/relationships/image" Target="../media/image94.png"/><Relationship Id="rId19" Type="http://schemas.openxmlformats.org/officeDocument/2006/relationships/image" Target="../media/image1270.png"/><Relationship Id="rId4" Type="http://schemas.openxmlformats.org/officeDocument/2006/relationships/image" Target="../media/image87.png"/><Relationship Id="rId9" Type="http://schemas.openxmlformats.org/officeDocument/2006/relationships/image" Target="../media/image93.png"/><Relationship Id="rId14" Type="http://schemas.openxmlformats.org/officeDocument/2006/relationships/image" Target="../media/image15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10.png"/><Relationship Id="rId3" Type="http://schemas.openxmlformats.org/officeDocument/2006/relationships/image" Target="../media/image97.png"/><Relationship Id="rId7" Type="http://schemas.openxmlformats.org/officeDocument/2006/relationships/image" Target="../media/image166.png"/><Relationship Id="rId12" Type="http://schemas.openxmlformats.org/officeDocument/2006/relationships/image" Target="../media/image109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5.png"/><Relationship Id="rId11" Type="http://schemas.openxmlformats.org/officeDocument/2006/relationships/image" Target="../media/image170.png"/><Relationship Id="rId5" Type="http://schemas.openxmlformats.org/officeDocument/2006/relationships/image" Target="../media/image101.png"/><Relationship Id="rId15" Type="http://schemas.openxmlformats.org/officeDocument/2006/relationships/image" Target="../media/image137.png"/><Relationship Id="rId10" Type="http://schemas.openxmlformats.org/officeDocument/2006/relationships/image" Target="../media/image107.png"/><Relationship Id="rId4" Type="http://schemas.openxmlformats.org/officeDocument/2006/relationships/image" Target="../media/image108.png"/><Relationship Id="rId9" Type="http://schemas.openxmlformats.org/officeDocument/2006/relationships/image" Target="../media/image106.png"/><Relationship Id="rId14" Type="http://schemas.openxmlformats.org/officeDocument/2006/relationships/image" Target="../media/image11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image" Target="../media/image149.png"/><Relationship Id="rId7" Type="http://schemas.openxmlformats.org/officeDocument/2006/relationships/image" Target="../media/image154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png"/><Relationship Id="rId5" Type="http://schemas.openxmlformats.org/officeDocument/2006/relationships/image" Target="../media/image151.png"/><Relationship Id="rId4" Type="http://schemas.openxmlformats.org/officeDocument/2006/relationships/image" Target="../media/image15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13" Type="http://schemas.openxmlformats.org/officeDocument/2006/relationships/image" Target="../media/image173.png"/><Relationship Id="rId18" Type="http://schemas.openxmlformats.org/officeDocument/2006/relationships/image" Target="../media/image178.png"/><Relationship Id="rId3" Type="http://schemas.openxmlformats.org/officeDocument/2006/relationships/image" Target="../media/image156.png"/><Relationship Id="rId21" Type="http://schemas.openxmlformats.org/officeDocument/2006/relationships/image" Target="../media/image181.png"/><Relationship Id="rId7" Type="http://schemas.openxmlformats.org/officeDocument/2006/relationships/image" Target="../media/image164.png"/><Relationship Id="rId12" Type="http://schemas.openxmlformats.org/officeDocument/2006/relationships/image" Target="../media/image172.png"/><Relationship Id="rId17" Type="http://schemas.openxmlformats.org/officeDocument/2006/relationships/image" Target="../media/image177.png"/><Relationship Id="rId2" Type="http://schemas.openxmlformats.org/officeDocument/2006/relationships/image" Target="../media/image148.png"/><Relationship Id="rId16" Type="http://schemas.openxmlformats.org/officeDocument/2006/relationships/image" Target="../media/image176.png"/><Relationship Id="rId20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3.png"/><Relationship Id="rId11" Type="http://schemas.openxmlformats.org/officeDocument/2006/relationships/image" Target="../media/image171.png"/><Relationship Id="rId24" Type="http://schemas.openxmlformats.org/officeDocument/2006/relationships/image" Target="../media/image184.png"/><Relationship Id="rId5" Type="http://schemas.openxmlformats.org/officeDocument/2006/relationships/image" Target="../media/image160.png"/><Relationship Id="rId15" Type="http://schemas.openxmlformats.org/officeDocument/2006/relationships/image" Target="../media/image175.png"/><Relationship Id="rId23" Type="http://schemas.openxmlformats.org/officeDocument/2006/relationships/image" Target="../media/image183.png"/><Relationship Id="rId10" Type="http://schemas.openxmlformats.org/officeDocument/2006/relationships/image" Target="../media/image169.png"/><Relationship Id="rId19" Type="http://schemas.openxmlformats.org/officeDocument/2006/relationships/image" Target="../media/image179.png"/><Relationship Id="rId4" Type="http://schemas.openxmlformats.org/officeDocument/2006/relationships/image" Target="../media/image158.png"/><Relationship Id="rId9" Type="http://schemas.openxmlformats.org/officeDocument/2006/relationships/image" Target="../media/image168.png"/><Relationship Id="rId14" Type="http://schemas.openxmlformats.org/officeDocument/2006/relationships/image" Target="../media/image174.png"/><Relationship Id="rId22" Type="http://schemas.openxmlformats.org/officeDocument/2006/relationships/image" Target="../media/image182.png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3.png"/><Relationship Id="rId18" Type="http://schemas.openxmlformats.org/officeDocument/2006/relationships/image" Target="../media/image178.png"/><Relationship Id="rId26" Type="http://schemas.openxmlformats.org/officeDocument/2006/relationships/image" Target="../media/image186.png"/><Relationship Id="rId21" Type="http://schemas.openxmlformats.org/officeDocument/2006/relationships/image" Target="../media/image181.png"/><Relationship Id="rId34" Type="http://schemas.openxmlformats.org/officeDocument/2006/relationships/image" Target="../media/image194.png"/><Relationship Id="rId7" Type="http://schemas.openxmlformats.org/officeDocument/2006/relationships/image" Target="../media/image164.png"/><Relationship Id="rId12" Type="http://schemas.openxmlformats.org/officeDocument/2006/relationships/image" Target="../media/image172.png"/><Relationship Id="rId17" Type="http://schemas.openxmlformats.org/officeDocument/2006/relationships/image" Target="../media/image177.png"/><Relationship Id="rId25" Type="http://schemas.openxmlformats.org/officeDocument/2006/relationships/image" Target="../media/image185.png"/><Relationship Id="rId33" Type="http://schemas.openxmlformats.org/officeDocument/2006/relationships/image" Target="../media/image193.png"/><Relationship Id="rId2" Type="http://schemas.openxmlformats.org/officeDocument/2006/relationships/image" Target="../media/image148.png"/><Relationship Id="rId16" Type="http://schemas.openxmlformats.org/officeDocument/2006/relationships/image" Target="../media/image176.png"/><Relationship Id="rId20" Type="http://schemas.openxmlformats.org/officeDocument/2006/relationships/image" Target="../media/image180.png"/><Relationship Id="rId29" Type="http://schemas.openxmlformats.org/officeDocument/2006/relationships/image" Target="../media/image1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3.png"/><Relationship Id="rId11" Type="http://schemas.openxmlformats.org/officeDocument/2006/relationships/image" Target="../media/image171.png"/><Relationship Id="rId24" Type="http://schemas.openxmlformats.org/officeDocument/2006/relationships/image" Target="../media/image184.png"/><Relationship Id="rId32" Type="http://schemas.openxmlformats.org/officeDocument/2006/relationships/image" Target="../media/image192.png"/><Relationship Id="rId37" Type="http://schemas.openxmlformats.org/officeDocument/2006/relationships/image" Target="../media/image197.png"/><Relationship Id="rId5" Type="http://schemas.openxmlformats.org/officeDocument/2006/relationships/image" Target="../media/image160.png"/><Relationship Id="rId15" Type="http://schemas.openxmlformats.org/officeDocument/2006/relationships/image" Target="../media/image175.png"/><Relationship Id="rId23" Type="http://schemas.openxmlformats.org/officeDocument/2006/relationships/image" Target="../media/image183.png"/><Relationship Id="rId28" Type="http://schemas.openxmlformats.org/officeDocument/2006/relationships/image" Target="../media/image188.png"/><Relationship Id="rId36" Type="http://schemas.openxmlformats.org/officeDocument/2006/relationships/image" Target="../media/image196.png"/><Relationship Id="rId10" Type="http://schemas.openxmlformats.org/officeDocument/2006/relationships/image" Target="../media/image169.png"/><Relationship Id="rId19" Type="http://schemas.openxmlformats.org/officeDocument/2006/relationships/image" Target="../media/image179.png"/><Relationship Id="rId31" Type="http://schemas.openxmlformats.org/officeDocument/2006/relationships/image" Target="../media/image191.png"/><Relationship Id="rId4" Type="http://schemas.openxmlformats.org/officeDocument/2006/relationships/image" Target="../media/image158.png"/><Relationship Id="rId9" Type="http://schemas.openxmlformats.org/officeDocument/2006/relationships/image" Target="../media/image168.png"/><Relationship Id="rId14" Type="http://schemas.openxmlformats.org/officeDocument/2006/relationships/image" Target="../media/image174.png"/><Relationship Id="rId22" Type="http://schemas.openxmlformats.org/officeDocument/2006/relationships/image" Target="../media/image182.png"/><Relationship Id="rId27" Type="http://schemas.openxmlformats.org/officeDocument/2006/relationships/image" Target="../media/image187.png"/><Relationship Id="rId30" Type="http://schemas.openxmlformats.org/officeDocument/2006/relationships/image" Target="../media/image190.png"/><Relationship Id="rId35" Type="http://schemas.openxmlformats.org/officeDocument/2006/relationships/image" Target="../media/image195.png"/><Relationship Id="rId8" Type="http://schemas.openxmlformats.org/officeDocument/2006/relationships/image" Target="../media/image167.png"/><Relationship Id="rId3" Type="http://schemas.openxmlformats.org/officeDocument/2006/relationships/image" Target="../media/image1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2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8.png"/><Relationship Id="rId4" Type="http://schemas.openxmlformats.org/officeDocument/2006/relationships/image" Target="../media/image1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0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5" Type="http://schemas.openxmlformats.org/officeDocument/2006/relationships/image" Target="../media/image117.png"/><Relationship Id="rId4" Type="http://schemas.openxmlformats.org/officeDocument/2006/relationships/image" Target="../media/image132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D2C5AE9-104D-5248-BBB2-3D11E9D7D87C}"/>
              </a:ext>
            </a:extLst>
          </p:cNvPr>
          <p:cNvSpPr txBox="1"/>
          <p:nvPr/>
        </p:nvSpPr>
        <p:spPr>
          <a:xfrm>
            <a:off x="1875037" y="2528690"/>
            <a:ext cx="84419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cap="small" dirty="0"/>
              <a:t>Maximal </a:t>
            </a:r>
            <a:r>
              <a:rPr lang="en-US" sz="7200" cap="small" dirty="0" err="1"/>
              <a:t>Subellipticity</a:t>
            </a:r>
            <a:endParaRPr lang="en-US" sz="7200" cap="small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57EB82-A40D-4B40-A579-0A81234545A5}"/>
              </a:ext>
            </a:extLst>
          </p:cNvPr>
          <p:cNvSpPr txBox="1"/>
          <p:nvPr/>
        </p:nvSpPr>
        <p:spPr>
          <a:xfrm>
            <a:off x="4875960" y="5636080"/>
            <a:ext cx="23994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Brian Street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B6F393-02A6-174E-B2DA-3B4FC4BD3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7920" y="5959246"/>
            <a:ext cx="894080" cy="89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635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D2C5AE9-104D-5248-BBB2-3D11E9D7D87C}"/>
              </a:ext>
            </a:extLst>
          </p:cNvPr>
          <p:cNvSpPr txBox="1"/>
          <p:nvPr/>
        </p:nvSpPr>
        <p:spPr>
          <a:xfrm>
            <a:off x="4306119" y="2528690"/>
            <a:ext cx="35797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cap="small" dirty="0"/>
              <a:t>ellipticity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57EB82-A40D-4B40-A579-0A81234545A5}"/>
              </a:ext>
            </a:extLst>
          </p:cNvPr>
          <p:cNvSpPr txBox="1"/>
          <p:nvPr/>
        </p:nvSpPr>
        <p:spPr>
          <a:xfrm>
            <a:off x="4875960" y="5636080"/>
            <a:ext cx="23994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Brian Street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B6F393-02A6-174E-B2DA-3B4FC4BD3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7920" y="5959246"/>
            <a:ext cx="894080" cy="89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348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Char"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D2C5AE9-104D-5248-BBB2-3D11E9D7D87C}"/>
              </a:ext>
            </a:extLst>
          </p:cNvPr>
          <p:cNvSpPr txBox="1"/>
          <p:nvPr/>
        </p:nvSpPr>
        <p:spPr>
          <a:xfrm>
            <a:off x="4285797" y="-161756"/>
            <a:ext cx="35797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cap="small" dirty="0"/>
              <a:t>ellipticity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078EE1-E363-4E9F-A995-E1C3B886BAA9}"/>
              </a:ext>
            </a:extLst>
          </p:cNvPr>
          <p:cNvSpPr txBox="1"/>
          <p:nvPr/>
        </p:nvSpPr>
        <p:spPr>
          <a:xfrm>
            <a:off x="0" y="1177429"/>
            <a:ext cx="41598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00000"/>
                </a:solidFill>
              </a:rPr>
              <a:t>Elliptic PDE are great!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F640FF-DB02-4B6C-A601-43A0B881E4E0}"/>
              </a:ext>
            </a:extLst>
          </p:cNvPr>
          <p:cNvSpPr txBox="1"/>
          <p:nvPr/>
        </p:nvSpPr>
        <p:spPr>
          <a:xfrm>
            <a:off x="237971" y="1705479"/>
            <a:ext cx="1177181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Sharp results are known for very general linear, fully nonlinear, BVP, …</a:t>
            </a:r>
          </a:p>
          <a:p>
            <a:r>
              <a:rPr lang="en-US" sz="3200" dirty="0"/>
              <a:t>elliptic PDE (rare for PDE)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E0E36C-98AE-412A-8AA0-088F77429B9B}"/>
              </a:ext>
            </a:extLst>
          </p:cNvPr>
          <p:cNvSpPr txBox="1"/>
          <p:nvPr/>
        </p:nvSpPr>
        <p:spPr>
          <a:xfrm>
            <a:off x="0" y="3339032"/>
            <a:ext cx="7801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00000"/>
                </a:solidFill>
              </a:rPr>
              <a:t>Maximal </a:t>
            </a:r>
            <a:r>
              <a:rPr lang="en-US" sz="3200" dirty="0" err="1">
                <a:solidFill>
                  <a:srgbClr val="C00000"/>
                </a:solidFill>
              </a:rPr>
              <a:t>Subellipticity</a:t>
            </a:r>
            <a:r>
              <a:rPr lang="en-US" sz="3200" dirty="0">
                <a:solidFill>
                  <a:srgbClr val="C00000"/>
                </a:solidFill>
              </a:rPr>
              <a:t> generalizes ellipticity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FC2C93-A314-4324-B841-1F4BE52D247A}"/>
              </a:ext>
            </a:extLst>
          </p:cNvPr>
          <p:cNvSpPr txBox="1"/>
          <p:nvPr/>
        </p:nvSpPr>
        <p:spPr>
          <a:xfrm>
            <a:off x="237971" y="3873395"/>
            <a:ext cx="111980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Many results from elliptic PDE generalize—new proofs are needed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FD77AA-14F9-4914-BF8C-CA0ED3FB0BA0}"/>
              </a:ext>
            </a:extLst>
          </p:cNvPr>
          <p:cNvSpPr txBox="1"/>
          <p:nvPr/>
        </p:nvSpPr>
        <p:spPr>
          <a:xfrm>
            <a:off x="347824" y="5509846"/>
            <a:ext cx="1149635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/>
                </a:solidFill>
              </a:rPr>
              <a:t>Today:  What makes elliptic PDE so great and how can we generalize</a:t>
            </a:r>
          </a:p>
          <a:p>
            <a:pPr algn="ctr"/>
            <a:r>
              <a:rPr lang="en-US" sz="3200" dirty="0">
                <a:solidFill>
                  <a:schemeClr val="accent1"/>
                </a:solidFill>
              </a:rPr>
              <a:t>it?</a:t>
            </a:r>
          </a:p>
        </p:txBody>
      </p:sp>
    </p:spTree>
    <p:extLst>
      <p:ext uri="{BB962C8B-B14F-4D97-AF65-F5344CB8AC3E}">
        <p14:creationId xmlns:p14="http://schemas.microsoft.com/office/powerpoint/2010/main" val="2481326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Char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9" grpId="0"/>
      <p:bldP spid="3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21F96A3-402B-422F-9C41-022323736C6F}"/>
              </a:ext>
            </a:extLst>
          </p:cNvPr>
          <p:cNvSpPr txBox="1"/>
          <p:nvPr/>
        </p:nvSpPr>
        <p:spPr>
          <a:xfrm>
            <a:off x="3408694" y="3075057"/>
            <a:ext cx="53746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C00000"/>
                </a:solidFill>
              </a:rPr>
              <a:t>Part I:  Linear Theory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5F6322-8093-42A1-BE49-68E3FE1CB03A}"/>
              </a:ext>
            </a:extLst>
          </p:cNvPr>
          <p:cNvSpPr txBox="1"/>
          <p:nvPr/>
        </p:nvSpPr>
        <p:spPr>
          <a:xfrm>
            <a:off x="2166590" y="2974175"/>
            <a:ext cx="81510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</a:rPr>
              <a:t>Background: Results from </a:t>
            </a:r>
            <a:r>
              <a:rPr lang="en-US" sz="4000">
                <a:solidFill>
                  <a:srgbClr val="0070C0"/>
                </a:solidFill>
              </a:rPr>
              <a:t>elliptic PDE</a:t>
            </a:r>
            <a:endParaRPr lang="en-US" sz="4000" dirty="0">
              <a:solidFill>
                <a:srgbClr val="0070C0"/>
              </a:solidFill>
            </a:endParaRPr>
          </a:p>
          <a:p>
            <a:pPr algn="ctr"/>
            <a:r>
              <a:rPr lang="en-US" sz="4000" dirty="0">
                <a:solidFill>
                  <a:srgbClr val="0070C0"/>
                </a:solidFill>
              </a:rPr>
              <a:t>we will generalize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01E7C9-C881-4026-A479-C40511DB1074}"/>
              </a:ext>
            </a:extLst>
          </p:cNvPr>
          <p:cNvSpPr txBox="1"/>
          <p:nvPr/>
        </p:nvSpPr>
        <p:spPr>
          <a:xfrm>
            <a:off x="2768070" y="5398477"/>
            <a:ext cx="66558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Also, what makes elliptic PDE so great?</a:t>
            </a:r>
          </a:p>
        </p:txBody>
      </p:sp>
    </p:spTree>
    <p:extLst>
      <p:ext uri="{BB962C8B-B14F-4D97-AF65-F5344CB8AC3E}">
        <p14:creationId xmlns:p14="http://schemas.microsoft.com/office/powerpoint/2010/main" val="763442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 -0.22871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43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4D46BE-DDDB-2B66-0DC1-EF610282CA18}"/>
              </a:ext>
            </a:extLst>
          </p:cNvPr>
          <p:cNvSpPr txBox="1"/>
          <p:nvPr/>
        </p:nvSpPr>
        <p:spPr>
          <a:xfrm>
            <a:off x="4588216" y="160637"/>
            <a:ext cx="30155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The Laplacian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7D50C1-52A3-DAEA-99C2-019233069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48" y="1218898"/>
            <a:ext cx="1893015" cy="8452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F89FF8-F1D8-E268-6A57-692282EFE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6006" y="1309535"/>
            <a:ext cx="5922546" cy="4834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91C2848-F656-7F24-126C-87D42F52CF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448" y="2550693"/>
            <a:ext cx="1385533" cy="41817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E5BCDB1-D38F-A2F2-466A-DBCC47D05A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4845" y="2485399"/>
            <a:ext cx="2011237" cy="5363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5B6AB56-0392-B5F2-614C-9F9720A36FF1}"/>
                  </a:ext>
                </a:extLst>
              </p:cNvPr>
              <p:cNvSpPr txBox="1"/>
              <p:nvPr/>
            </p:nvSpPr>
            <p:spPr>
              <a:xfrm>
                <a:off x="791934" y="3421732"/>
                <a:ext cx="743203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Can reconstruct u from g, away from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3200" dirty="0"/>
                  <a:t> 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5B6AB56-0392-B5F2-614C-9F9720A36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934" y="3421732"/>
                <a:ext cx="7432035" cy="584775"/>
              </a:xfrm>
              <a:prstGeom prst="rect">
                <a:avLst/>
              </a:prstGeom>
              <a:blipFill>
                <a:blip r:embed="rId6"/>
                <a:stretch>
                  <a:fillRect l="-2133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144E86B2-8F18-2109-513A-194A4F57F90F}"/>
              </a:ext>
            </a:extLst>
          </p:cNvPr>
          <p:cNvSpPr txBox="1"/>
          <p:nvPr/>
        </p:nvSpPr>
        <p:spPr>
          <a:xfrm>
            <a:off x="824589" y="4571999"/>
            <a:ext cx="30269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Can locally invert</a:t>
            </a:r>
            <a:endParaRPr lang="en-US" sz="3200" b="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A412787-045B-E401-3634-EBEE0FDE10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8767" y="4657018"/>
            <a:ext cx="372182" cy="3721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5762D62-03FB-A356-E589-991B31AB4321}"/>
                  </a:ext>
                </a:extLst>
              </p:cNvPr>
              <p:cNvSpPr txBox="1"/>
              <p:nvPr/>
            </p:nvSpPr>
            <p:spPr>
              <a:xfrm>
                <a:off x="4315447" y="4571999"/>
                <a:ext cx="213013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modulo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p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5762D62-03FB-A356-E589-991B31AB43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5447" y="4571999"/>
                <a:ext cx="2130135" cy="584775"/>
              </a:xfrm>
              <a:prstGeom prst="rect">
                <a:avLst/>
              </a:prstGeom>
              <a:blipFill>
                <a:blip r:embed="rId8"/>
                <a:stretch>
                  <a:fillRect l="-7450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C2C5EF00-C670-347D-E538-1E8C3E7CB1AC}"/>
              </a:ext>
            </a:extLst>
          </p:cNvPr>
          <p:cNvSpPr txBox="1"/>
          <p:nvPr/>
        </p:nvSpPr>
        <p:spPr>
          <a:xfrm>
            <a:off x="791934" y="5687786"/>
            <a:ext cx="10406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For variable </a:t>
            </a:r>
            <a:r>
              <a:rPr lang="en-US" sz="3200" dirty="0" err="1"/>
              <a:t>coef</a:t>
            </a:r>
            <a:r>
              <a:rPr lang="en-US" sz="3200" dirty="0"/>
              <a:t> operators, use pseudo-differential operators</a:t>
            </a:r>
          </a:p>
        </p:txBody>
      </p:sp>
    </p:spTree>
    <p:extLst>
      <p:ext uri="{BB962C8B-B14F-4D97-AF65-F5344CB8AC3E}">
        <p14:creationId xmlns:p14="http://schemas.microsoft.com/office/powerpoint/2010/main" val="3576957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9E1A3C-1E89-4408-99AC-5CE26F179B20}"/>
              </a:ext>
            </a:extLst>
          </p:cNvPr>
          <p:cNvSpPr txBox="1"/>
          <p:nvPr/>
        </p:nvSpPr>
        <p:spPr>
          <a:xfrm>
            <a:off x="2189162" y="160637"/>
            <a:ext cx="78136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Characterization of Elliptic Operators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159966-EAE7-4AE8-9EEF-D6B2DA4E000B}"/>
              </a:ext>
            </a:extLst>
          </p:cNvPr>
          <p:cNvSpPr txBox="1"/>
          <p:nvPr/>
        </p:nvSpPr>
        <p:spPr>
          <a:xfrm>
            <a:off x="287211" y="1184031"/>
            <a:ext cx="17390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/>
              <a:t>Thm</a:t>
            </a:r>
            <a:r>
              <a:rPr lang="en-US" sz="3200" dirty="0"/>
              <a:t>:  Let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6D8755-986E-4B2E-9DAD-636462886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216" y="1233814"/>
            <a:ext cx="2719898" cy="8267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025717-0BD3-47A7-8B03-6CC5F7CA9BA6}"/>
              </a:ext>
            </a:extLst>
          </p:cNvPr>
          <p:cNvSpPr txBox="1"/>
          <p:nvPr/>
        </p:nvSpPr>
        <p:spPr>
          <a:xfrm>
            <a:off x="4900117" y="1233814"/>
            <a:ext cx="6092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(smooth matrix </a:t>
            </a:r>
            <a:r>
              <a:rPr lang="en-US" sz="3200" dirty="0" err="1"/>
              <a:t>coef</a:t>
            </a:r>
            <a:r>
              <a:rPr lang="en-US" sz="3200" dirty="0"/>
              <a:t>) TFAE (locally):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AFF3D26-5CAC-4E0A-A771-65C94A1175C2}"/>
                  </a:ext>
                </a:extLst>
              </p:cNvPr>
              <p:cNvSpPr txBox="1"/>
              <p:nvPr/>
            </p:nvSpPr>
            <p:spPr>
              <a:xfrm>
                <a:off x="6502" y="2117074"/>
                <a:ext cx="266310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3200" dirty="0"/>
                  <a:t> is elliptic: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AFF3D26-5CAC-4E0A-A771-65C94A1175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" y="2117074"/>
                <a:ext cx="2663101" cy="584775"/>
              </a:xfrm>
              <a:prstGeom prst="rect">
                <a:avLst/>
              </a:prstGeom>
              <a:blipFill>
                <a:blip r:embed="rId3"/>
                <a:stretch>
                  <a:fillRect t="-12500" r="-5034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63BDB070-BB0C-4A33-AAC9-9EC54C1FE268}"/>
              </a:ext>
            </a:extLst>
          </p:cNvPr>
          <p:cNvSpPr txBox="1"/>
          <p:nvPr/>
        </p:nvSpPr>
        <p:spPr>
          <a:xfrm>
            <a:off x="6502" y="2896983"/>
            <a:ext cx="7393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AED5EE1-458C-44D6-89AB-1D678EB4D7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154" y="2717500"/>
            <a:ext cx="6651278" cy="99543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ED7DB1E-1C40-42EF-9910-E208C90A7AA4}"/>
                  </a:ext>
                </a:extLst>
              </p:cNvPr>
              <p:cNvSpPr txBox="1"/>
              <p:nvPr/>
            </p:nvSpPr>
            <p:spPr>
              <a:xfrm>
                <a:off x="-26124" y="3815448"/>
                <a:ext cx="1233388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≡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200" dirty="0"/>
                  <a:t> mod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p>
                  </m:oMath>
                </a14:m>
                <a:r>
                  <a:rPr lang="en-US" sz="3200" dirty="0"/>
                  <a:t>,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3200" dirty="0"/>
                  <a:t> a pseudo-differential operator of order -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𝜅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ED7DB1E-1C40-42EF-9910-E208C90A7A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6124" y="3815448"/>
                <a:ext cx="12333889" cy="584775"/>
              </a:xfrm>
              <a:prstGeom prst="rect">
                <a:avLst/>
              </a:prstGeom>
              <a:blipFill>
                <a:blip r:embed="rId5"/>
                <a:stretch>
                  <a:fillRect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9893573-8DC3-48CF-9DDC-97FD580C218B}"/>
                  </a:ext>
                </a:extLst>
              </p:cNvPr>
              <p:cNvSpPr txBox="1"/>
              <p:nvPr/>
            </p:nvSpPr>
            <p:spPr>
              <a:xfrm>
                <a:off x="930" y="4508296"/>
                <a:ext cx="460138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&gt;0, ∀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endChr m:val="]"/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9893573-8DC3-48CF-9DDC-97FD580C2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" y="4508296"/>
                <a:ext cx="4601388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48C380DC-5EF3-49BB-B3E6-252870BFAD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565" y="5119799"/>
            <a:ext cx="11729912" cy="100877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1017FBD-A867-46C3-861C-D2A54CFD5C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36709" y="2154322"/>
            <a:ext cx="1652911" cy="7078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235ECA5-3EB5-445C-8DB1-11900F4FFF22}"/>
                  </a:ext>
                </a:extLst>
              </p:cNvPr>
              <p:cNvSpPr txBox="1"/>
              <p:nvPr/>
            </p:nvSpPr>
            <p:spPr>
              <a:xfrm>
                <a:off x="4431342" y="2116244"/>
                <a:ext cx="439876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is left invertible for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≠0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235ECA5-3EB5-445C-8DB1-11900F4FFF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1342" y="2116244"/>
                <a:ext cx="4398768" cy="584775"/>
              </a:xfrm>
              <a:prstGeom prst="rect">
                <a:avLst/>
              </a:prstGeom>
              <a:blipFill>
                <a:blip r:embed="rId9"/>
                <a:stretch>
                  <a:fillRect l="-3601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F3484D32-FDC5-AA98-6D0A-D0C355E2336F}"/>
              </a:ext>
            </a:extLst>
          </p:cNvPr>
          <p:cNvCxnSpPr>
            <a:cxnSpLocks/>
          </p:cNvCxnSpPr>
          <p:nvPr/>
        </p:nvCxnSpPr>
        <p:spPr>
          <a:xfrm>
            <a:off x="9782518" y="4755702"/>
            <a:ext cx="0" cy="4150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30B8179-5E7F-83DC-5437-83EE0C4BCA12}"/>
              </a:ext>
            </a:extLst>
          </p:cNvPr>
          <p:cNvSpPr txBox="1"/>
          <p:nvPr/>
        </p:nvSpPr>
        <p:spPr>
          <a:xfrm>
            <a:off x="9079528" y="4437832"/>
            <a:ext cx="269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Riemannian geometry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7A881E-7A4A-4B9A-9450-FDC8F8D3F52C}"/>
              </a:ext>
            </a:extLst>
          </p:cNvPr>
          <p:cNvSpPr txBox="1"/>
          <p:nvPr/>
        </p:nvSpPr>
        <p:spPr>
          <a:xfrm>
            <a:off x="9200440" y="2936656"/>
            <a:ext cx="1604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Invertibility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E4AD185-6560-3638-6338-EE25E21B4D6A}"/>
              </a:ext>
            </a:extLst>
          </p:cNvPr>
          <p:cNvCxnSpPr>
            <a:cxnSpLocks/>
          </p:cNvCxnSpPr>
          <p:nvPr/>
        </p:nvCxnSpPr>
        <p:spPr>
          <a:xfrm flipH="1" flipV="1">
            <a:off x="8938787" y="2725902"/>
            <a:ext cx="418155" cy="255293"/>
          </a:xfrm>
          <a:prstGeom prst="straightConnector1">
            <a:avLst/>
          </a:prstGeom>
          <a:ln w="317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E2265A6-9FB6-A9F2-D3AF-CED8C497C806}"/>
              </a:ext>
            </a:extLst>
          </p:cNvPr>
          <p:cNvCxnSpPr>
            <a:cxnSpLocks/>
          </p:cNvCxnSpPr>
          <p:nvPr/>
        </p:nvCxnSpPr>
        <p:spPr>
          <a:xfrm flipH="1" flipV="1">
            <a:off x="8711852" y="3167488"/>
            <a:ext cx="515655" cy="3685"/>
          </a:xfrm>
          <a:prstGeom prst="straightConnector1">
            <a:avLst/>
          </a:prstGeom>
          <a:ln w="317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B0F620D-B74B-1469-9991-35C4DB87B12D}"/>
              </a:ext>
            </a:extLst>
          </p:cNvPr>
          <p:cNvCxnSpPr>
            <a:cxnSpLocks/>
          </p:cNvCxnSpPr>
          <p:nvPr/>
        </p:nvCxnSpPr>
        <p:spPr>
          <a:xfrm flipH="1">
            <a:off x="8955311" y="3370863"/>
            <a:ext cx="298151" cy="367551"/>
          </a:xfrm>
          <a:prstGeom prst="straightConnector1">
            <a:avLst/>
          </a:prstGeom>
          <a:ln w="317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471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5" grpId="1"/>
      <p:bldP spid="19" grpId="0"/>
      <p:bldP spid="3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54A66D7-3A20-4702-B6E3-58046012EED4}"/>
              </a:ext>
            </a:extLst>
          </p:cNvPr>
          <p:cNvSpPr txBox="1"/>
          <p:nvPr/>
        </p:nvSpPr>
        <p:spPr>
          <a:xfrm>
            <a:off x="4954213" y="72714"/>
            <a:ext cx="22835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Regularity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FAE291-A393-4D78-8C42-4E7ECEAE1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13" y="2231203"/>
            <a:ext cx="2719898" cy="82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075C7E-0E5C-4450-BC45-D9F5DF600173}"/>
              </a:ext>
            </a:extLst>
          </p:cNvPr>
          <p:cNvSpPr txBox="1"/>
          <p:nvPr/>
        </p:nvSpPr>
        <p:spPr>
          <a:xfrm>
            <a:off x="3291938" y="2203874"/>
            <a:ext cx="12921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elliptic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A31F5A2-56E7-429E-A40B-2F2FBC43BB1E}"/>
                  </a:ext>
                </a:extLst>
              </p:cNvPr>
              <p:cNvSpPr txBox="1"/>
              <p:nvPr/>
            </p:nvSpPr>
            <p:spPr>
              <a:xfrm>
                <a:off x="433749" y="849917"/>
                <a:ext cx="634199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3200" dirty="0"/>
                  <a:t> a </a:t>
                </a:r>
                <a:r>
                  <a:rPr lang="en-US" sz="3200" dirty="0" err="1"/>
                  <a:t>pseudodiff</a:t>
                </a:r>
                <a:r>
                  <a:rPr lang="en-US" sz="3200" dirty="0"/>
                  <a:t> operator of order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𝜅</m:t>
                    </m:r>
                  </m:oMath>
                </a14:m>
                <a:r>
                  <a:rPr lang="en-US" sz="3200" dirty="0"/>
                  <a:t>: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A31F5A2-56E7-429E-A40B-2F2FBC43BB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49" y="849917"/>
                <a:ext cx="6341993" cy="584775"/>
              </a:xfrm>
              <a:prstGeom prst="rect">
                <a:avLst/>
              </a:prstGeom>
              <a:blipFill>
                <a:blip r:embed="rId3"/>
                <a:stretch>
                  <a:fillRect t="-12500" r="-1537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DAD1CBC-CCBC-402C-B6CA-D58C038E86DC}"/>
                  </a:ext>
                </a:extLst>
              </p:cNvPr>
              <p:cNvSpPr txBox="1"/>
              <p:nvPr/>
            </p:nvSpPr>
            <p:spPr>
              <a:xfrm>
                <a:off x="2356336" y="1504009"/>
                <a:ext cx="72212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∈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DAD1CBC-CCBC-402C-B6CA-D58C038E86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336" y="1504009"/>
                <a:ext cx="722121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F7D75D9-A94A-4CD9-8766-E2ACC4AA2F97}"/>
                  </a:ext>
                </a:extLst>
              </p:cNvPr>
              <p:cNvSpPr txBox="1"/>
              <p:nvPr/>
            </p:nvSpPr>
            <p:spPr>
              <a:xfrm>
                <a:off x="3078457" y="1489229"/>
                <a:ext cx="497187" cy="5220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b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F7D75D9-A94A-4CD9-8766-E2ACC4AA2F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8457" y="1489229"/>
                <a:ext cx="497187" cy="52200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1A6CEF3-1C3D-4F0D-A8BB-4E6E9B569749}"/>
                  </a:ext>
                </a:extLst>
              </p:cNvPr>
              <p:cNvSpPr txBox="1"/>
              <p:nvPr/>
            </p:nvSpPr>
            <p:spPr>
              <a:xfrm>
                <a:off x="3575644" y="1457842"/>
                <a:ext cx="126791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near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1A6CEF3-1C3D-4F0D-A8BB-4E6E9B5697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5644" y="1457842"/>
                <a:ext cx="1267911" cy="584775"/>
              </a:xfrm>
              <a:prstGeom prst="rect">
                <a:avLst/>
              </a:prstGeom>
              <a:blipFill>
                <a:blip r:embed="rId6"/>
                <a:stretch>
                  <a:fillRect l="-12500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D31A7FD-65D3-41C2-B73D-339F0FB526AD}"/>
                  </a:ext>
                </a:extLst>
              </p:cNvPr>
              <p:cNvSpPr txBox="1"/>
              <p:nvPr/>
            </p:nvSpPr>
            <p:spPr>
              <a:xfrm>
                <a:off x="4843555" y="1518788"/>
                <a:ext cx="44884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D31A7FD-65D3-41C2-B73D-339F0FB526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3555" y="1518788"/>
                <a:ext cx="448841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1CDC536-ACF4-4499-A944-5274C6269387}"/>
                  </a:ext>
                </a:extLst>
              </p:cNvPr>
              <p:cNvSpPr txBox="1"/>
              <p:nvPr/>
            </p:nvSpPr>
            <p:spPr>
              <a:xfrm>
                <a:off x="5340742" y="1457842"/>
                <a:ext cx="96577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𝑇𝑔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∈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1CDC536-ACF4-4499-A944-5274C62693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0742" y="1457842"/>
                <a:ext cx="965777" cy="4924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BD684AE-6E7B-4B51-B0B7-DF10C0AFFAB3}"/>
                  </a:ext>
                </a:extLst>
              </p:cNvPr>
              <p:cNvSpPr txBox="1"/>
              <p:nvPr/>
            </p:nvSpPr>
            <p:spPr>
              <a:xfrm>
                <a:off x="6306519" y="1428283"/>
                <a:ext cx="884025" cy="5342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𝜅</m:t>
                          </m:r>
                        </m:sub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b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BD684AE-6E7B-4B51-B0B7-DF10C0AFFA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6519" y="1428283"/>
                <a:ext cx="884025" cy="53424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AD95B74-83BA-46A4-8484-377600E2B6E1}"/>
                  </a:ext>
                </a:extLst>
              </p:cNvPr>
              <p:cNvSpPr txBox="1"/>
              <p:nvPr/>
            </p:nvSpPr>
            <p:spPr>
              <a:xfrm>
                <a:off x="7092552" y="1422664"/>
                <a:ext cx="126791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near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AD95B74-83BA-46A4-8484-377600E2B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552" y="1422664"/>
                <a:ext cx="1267911" cy="584775"/>
              </a:xfrm>
              <a:prstGeom prst="rect">
                <a:avLst/>
              </a:prstGeom>
              <a:blipFill>
                <a:blip r:embed="rId10"/>
                <a:stretch>
                  <a:fillRect l="-12019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B3B6837-14AF-4FC2-8835-67D598542C05}"/>
                  </a:ext>
                </a:extLst>
              </p:cNvPr>
              <p:cNvSpPr txBox="1"/>
              <p:nvPr/>
            </p:nvSpPr>
            <p:spPr>
              <a:xfrm>
                <a:off x="8378487" y="1470089"/>
                <a:ext cx="231569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(1&lt;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&lt;∞)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B3B6837-14AF-4FC2-8835-67D598542C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8487" y="1470089"/>
                <a:ext cx="2315699" cy="49244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7C906F0-C8CD-405E-A3D1-BBB751B64223}"/>
                  </a:ext>
                </a:extLst>
              </p:cNvPr>
              <p:cNvSpPr txBox="1"/>
              <p:nvPr/>
            </p:nvSpPr>
            <p:spPr>
              <a:xfrm>
                <a:off x="2347650" y="3151100"/>
                <a:ext cx="96443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𝑃𝑢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∈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7C906F0-C8CD-405E-A3D1-BBB751B642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7650" y="3151100"/>
                <a:ext cx="964431" cy="49244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7F9C353-9367-4094-9B08-6CDD3941198B}"/>
                  </a:ext>
                </a:extLst>
              </p:cNvPr>
              <p:cNvSpPr txBox="1"/>
              <p:nvPr/>
            </p:nvSpPr>
            <p:spPr>
              <a:xfrm>
                <a:off x="3254307" y="3136322"/>
                <a:ext cx="497187" cy="5220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b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7F9C353-9367-4094-9B08-6CDD39411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4307" y="3136322"/>
                <a:ext cx="497187" cy="52200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5F62373-9ADC-460D-91AF-7E2C3BBE4EF8}"/>
                  </a:ext>
                </a:extLst>
              </p:cNvPr>
              <p:cNvSpPr txBox="1"/>
              <p:nvPr/>
            </p:nvSpPr>
            <p:spPr>
              <a:xfrm>
                <a:off x="3751494" y="3104935"/>
                <a:ext cx="126791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near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5F62373-9ADC-460D-91AF-7E2C3BBE4E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1494" y="3104935"/>
                <a:ext cx="1267911" cy="584775"/>
              </a:xfrm>
              <a:prstGeom prst="rect">
                <a:avLst/>
              </a:prstGeom>
              <a:blipFill>
                <a:blip r:embed="rId14"/>
                <a:stretch>
                  <a:fillRect l="-12019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ABB6DF8-75D2-4539-80A1-25D54B83A4ED}"/>
                  </a:ext>
                </a:extLst>
              </p:cNvPr>
              <p:cNvSpPr txBox="1"/>
              <p:nvPr/>
            </p:nvSpPr>
            <p:spPr>
              <a:xfrm>
                <a:off x="5036987" y="3177605"/>
                <a:ext cx="44884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ABB6DF8-75D2-4539-80A1-25D54B83A4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6987" y="3177605"/>
                <a:ext cx="448841" cy="49244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B6F59B5-78CD-4C16-BED8-3C67B0186E7D}"/>
                  </a:ext>
                </a:extLst>
              </p:cNvPr>
              <p:cNvSpPr txBox="1"/>
              <p:nvPr/>
            </p:nvSpPr>
            <p:spPr>
              <a:xfrm>
                <a:off x="5485828" y="3128906"/>
                <a:ext cx="241777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𝑃𝑢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∈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B6F59B5-78CD-4C16-BED8-3C67B0186E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5828" y="3128906"/>
                <a:ext cx="2417777" cy="49244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45C14A1-8CF1-4811-B0A5-4520AC91ECE9}"/>
                  </a:ext>
                </a:extLst>
              </p:cNvPr>
              <p:cNvSpPr txBox="1"/>
              <p:nvPr/>
            </p:nvSpPr>
            <p:spPr>
              <a:xfrm>
                <a:off x="7969771" y="3114981"/>
                <a:ext cx="884025" cy="5342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𝜅</m:t>
                          </m:r>
                        </m:sub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b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45C14A1-8CF1-4811-B0A5-4520AC91E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9771" y="3114981"/>
                <a:ext cx="884025" cy="53424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4B4CB4F-DD26-46AD-B246-79835AB217F0}"/>
                  </a:ext>
                </a:extLst>
              </p:cNvPr>
              <p:cNvSpPr txBox="1"/>
              <p:nvPr/>
            </p:nvSpPr>
            <p:spPr>
              <a:xfrm>
                <a:off x="8755804" y="3109362"/>
                <a:ext cx="126791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near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4B4CB4F-DD26-46AD-B246-79835AB217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5804" y="3109362"/>
                <a:ext cx="1267911" cy="584775"/>
              </a:xfrm>
              <a:prstGeom prst="rect">
                <a:avLst/>
              </a:prstGeom>
              <a:blipFill>
                <a:blip r:embed="rId18"/>
                <a:stretch>
                  <a:fillRect l="-12019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263A22E-7960-4DD2-81D2-B8CCB71B5313}"/>
                  </a:ext>
                </a:extLst>
              </p:cNvPr>
              <p:cNvSpPr txBox="1"/>
              <p:nvPr/>
            </p:nvSpPr>
            <p:spPr>
              <a:xfrm>
                <a:off x="4968423" y="3176905"/>
                <a:ext cx="51777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263A22E-7960-4DD2-81D2-B8CCB71B53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423" y="3176905"/>
                <a:ext cx="517770" cy="49244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203BF131-30F1-4392-9D7D-03E150EC7260}"/>
              </a:ext>
            </a:extLst>
          </p:cNvPr>
          <p:cNvSpPr txBox="1"/>
          <p:nvPr/>
        </p:nvSpPr>
        <p:spPr>
          <a:xfrm>
            <a:off x="124585" y="3850967"/>
            <a:ext cx="62324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Same proof works for lots of spaces!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C60F5E4-9FC2-4515-ADE2-1DF3F63D3225}"/>
              </a:ext>
            </a:extLst>
          </p:cNvPr>
          <p:cNvCxnSpPr>
            <a:cxnSpLocks/>
          </p:cNvCxnSpPr>
          <p:nvPr/>
        </p:nvCxnSpPr>
        <p:spPr>
          <a:xfrm flipV="1">
            <a:off x="5111265" y="5184086"/>
            <a:ext cx="257738" cy="2160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DDFCFF6-8139-4436-B108-269495080A51}"/>
              </a:ext>
            </a:extLst>
          </p:cNvPr>
          <p:cNvSpPr txBox="1"/>
          <p:nvPr/>
        </p:nvSpPr>
        <p:spPr>
          <a:xfrm>
            <a:off x="3908803" y="5292122"/>
            <a:ext cx="2223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classical </a:t>
            </a:r>
            <a:r>
              <a:rPr lang="en-US" dirty="0" err="1">
                <a:solidFill>
                  <a:schemeClr val="accent2"/>
                </a:solidFill>
              </a:rPr>
              <a:t>Besov</a:t>
            </a:r>
            <a:r>
              <a:rPr lang="en-US" dirty="0">
                <a:solidFill>
                  <a:schemeClr val="accent2"/>
                </a:solidFill>
              </a:rPr>
              <a:t> spaces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CD369DE-0FFE-4C34-AA5D-6128B09A91CD}"/>
              </a:ext>
            </a:extLst>
          </p:cNvPr>
          <p:cNvCxnSpPr>
            <a:cxnSpLocks/>
          </p:cNvCxnSpPr>
          <p:nvPr/>
        </p:nvCxnSpPr>
        <p:spPr>
          <a:xfrm flipH="1" flipV="1">
            <a:off x="7677049" y="5207527"/>
            <a:ext cx="257084" cy="2160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05F9102-42A8-4BB9-AB3C-EB11C043F0B4}"/>
              </a:ext>
            </a:extLst>
          </p:cNvPr>
          <p:cNvSpPr txBox="1"/>
          <p:nvPr/>
        </p:nvSpPr>
        <p:spPr>
          <a:xfrm>
            <a:off x="7165956" y="5353151"/>
            <a:ext cx="3093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classical </a:t>
            </a:r>
            <a:r>
              <a:rPr lang="en-US" dirty="0" err="1">
                <a:solidFill>
                  <a:schemeClr val="accent2"/>
                </a:solidFill>
              </a:rPr>
              <a:t>Triebel-Lizorkin</a:t>
            </a:r>
            <a:r>
              <a:rPr lang="en-US" dirty="0">
                <a:solidFill>
                  <a:schemeClr val="accent2"/>
                </a:solidFill>
              </a:rPr>
              <a:t> spaces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DF6D3497-3617-460E-92EE-AFF590DB6F7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61601" y="5927863"/>
            <a:ext cx="5285788" cy="51169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604A04E-1F6A-49E9-81C0-70EB09B3639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570315" y="4569934"/>
            <a:ext cx="3790148" cy="5709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96E1E9C-7719-47C0-ADA6-0939554B6E2D}"/>
                  </a:ext>
                </a:extLst>
              </p:cNvPr>
              <p:cNvSpPr txBox="1"/>
              <p:nvPr/>
            </p:nvSpPr>
            <p:spPr>
              <a:xfrm>
                <a:off x="3660981" y="4609679"/>
                <a:ext cx="55406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96E1E9C-7719-47C0-ADA6-0939554B6E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0981" y="4609679"/>
                <a:ext cx="554062" cy="492443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21C39D8-3C88-4F06-B998-D86D427D1D9D}"/>
                  </a:ext>
                </a:extLst>
              </p:cNvPr>
              <p:cNvSpPr txBox="1"/>
              <p:nvPr/>
            </p:nvSpPr>
            <p:spPr>
              <a:xfrm>
                <a:off x="4159381" y="4587030"/>
                <a:ext cx="34945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∈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21C39D8-3C88-4F06-B998-D86D427D1D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9381" y="4587030"/>
                <a:ext cx="349455" cy="492443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4F0DDF2-4D0F-4AB3-89F7-D77E9939B8CA}"/>
                  </a:ext>
                </a:extLst>
              </p:cNvPr>
              <p:cNvSpPr txBox="1"/>
              <p:nvPr/>
            </p:nvSpPr>
            <p:spPr>
              <a:xfrm>
                <a:off x="3661399" y="4610478"/>
                <a:ext cx="55406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4F0DDF2-4D0F-4AB3-89F7-D77E9939B8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1399" y="4610478"/>
                <a:ext cx="554062" cy="492443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53BBB32-7549-47F5-8286-B55925B742DB}"/>
                  </a:ext>
                </a:extLst>
              </p:cNvPr>
              <p:cNvSpPr txBox="1"/>
              <p:nvPr/>
            </p:nvSpPr>
            <p:spPr>
              <a:xfrm>
                <a:off x="3661234" y="4610375"/>
                <a:ext cx="55406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53BBB32-7549-47F5-8286-B55925B742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1234" y="4610375"/>
                <a:ext cx="554062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F8551A1-EEFC-466E-ABF8-A69F504BE581}"/>
              </a:ext>
            </a:extLst>
          </p:cNvPr>
          <p:cNvCxnSpPr>
            <a:cxnSpLocks/>
          </p:cNvCxnSpPr>
          <p:nvPr/>
        </p:nvCxnSpPr>
        <p:spPr>
          <a:xfrm flipH="1">
            <a:off x="6465389" y="2883236"/>
            <a:ext cx="236471" cy="2936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A3CBED1-AE9D-44EC-8C12-7F87A9983675}"/>
                  </a:ext>
                </a:extLst>
              </p:cNvPr>
              <p:cNvSpPr txBox="1"/>
              <p:nvPr/>
            </p:nvSpPr>
            <p:spPr>
              <a:xfrm>
                <a:off x="5998870" y="2565366"/>
                <a:ext cx="26945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</a:rPr>
                  <a:t>Pseudodiff. op of order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𝜅</m:t>
                    </m:r>
                  </m:oMath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A3CBED1-AE9D-44EC-8C12-7F87A99836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8870" y="2565366"/>
                <a:ext cx="2694520" cy="369332"/>
              </a:xfrm>
              <a:prstGeom prst="rect">
                <a:avLst/>
              </a:prstGeom>
              <a:blipFill>
                <a:blip r:embed="rId26"/>
                <a:stretch>
                  <a:fillRect l="-1810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>
            <a:extLst>
              <a:ext uri="{FF2B5EF4-FFF2-40B4-BE49-F238E27FC236}">
                <a16:creationId xmlns:a16="http://schemas.microsoft.com/office/drawing/2014/main" id="{16EBAF86-93DC-4476-84D0-8ACEC487CBD2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969771" y="5855545"/>
            <a:ext cx="3336434" cy="584010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8B73072-5FDB-403C-836C-E7FB832733CE}"/>
              </a:ext>
            </a:extLst>
          </p:cNvPr>
          <p:cNvCxnSpPr>
            <a:cxnSpLocks/>
          </p:cNvCxnSpPr>
          <p:nvPr/>
        </p:nvCxnSpPr>
        <p:spPr>
          <a:xfrm flipH="1" flipV="1">
            <a:off x="3527298" y="2005769"/>
            <a:ext cx="177197" cy="17284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A2DC5F1-0470-4F33-A8F6-7BFF69482C42}"/>
                  </a:ext>
                </a:extLst>
              </p:cNvPr>
              <p:cNvSpPr txBox="1"/>
              <p:nvPr/>
            </p:nvSpPr>
            <p:spPr>
              <a:xfrm>
                <a:off x="2544617" y="2079915"/>
                <a:ext cx="27867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accent2"/>
                    </a:solidFill>
                  </a:rPr>
                  <a:t> </a:t>
                </a:r>
                <a:r>
                  <a:rPr lang="en-US" dirty="0" err="1">
                    <a:solidFill>
                      <a:schemeClr val="accent2"/>
                    </a:solidFill>
                  </a:rPr>
                  <a:t>Sobolev</a:t>
                </a:r>
                <a:r>
                  <a:rPr lang="en-US" dirty="0">
                    <a:solidFill>
                      <a:schemeClr val="accent2"/>
                    </a:solidFill>
                  </a:rPr>
                  <a:t> space of order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A2DC5F1-0470-4F33-A8F6-7BFF69482C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617" y="2079915"/>
                <a:ext cx="2786789" cy="369332"/>
              </a:xfrm>
              <a:prstGeom prst="rect">
                <a:avLst/>
              </a:prstGeom>
              <a:blipFill>
                <a:blip r:embed="rId28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59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8" grpId="1"/>
      <p:bldP spid="19" grpId="0"/>
      <p:bldP spid="20" grpId="0"/>
      <p:bldP spid="21" grpId="0"/>
      <p:bldP spid="22" grpId="0"/>
      <p:bldP spid="23" grpId="0"/>
      <p:bldP spid="30" grpId="0"/>
      <p:bldP spid="32" grpId="0"/>
      <p:bldP spid="39" grpId="0"/>
      <p:bldP spid="40" grpId="0"/>
      <p:bldP spid="41" grpId="0"/>
      <p:bldP spid="42" grpId="0"/>
      <p:bldP spid="34" grpId="0"/>
      <p:bldP spid="37" grpId="0"/>
      <p:bldP spid="3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54A66D7-3A20-4702-B6E3-58046012EED4}"/>
              </a:ext>
            </a:extLst>
          </p:cNvPr>
          <p:cNvSpPr txBox="1"/>
          <p:nvPr/>
        </p:nvSpPr>
        <p:spPr>
          <a:xfrm>
            <a:off x="4954213" y="72714"/>
            <a:ext cx="22835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Regularity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FAE291-A393-4D78-8C42-4E7ECEAE1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13" y="2231203"/>
            <a:ext cx="2719898" cy="82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075C7E-0E5C-4450-BC45-D9F5DF600173}"/>
              </a:ext>
            </a:extLst>
          </p:cNvPr>
          <p:cNvSpPr txBox="1"/>
          <p:nvPr/>
        </p:nvSpPr>
        <p:spPr>
          <a:xfrm>
            <a:off x="3291938" y="2203874"/>
            <a:ext cx="12921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elliptic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A31F5A2-56E7-429E-A40B-2F2FBC43BB1E}"/>
                  </a:ext>
                </a:extLst>
              </p:cNvPr>
              <p:cNvSpPr txBox="1"/>
              <p:nvPr/>
            </p:nvSpPr>
            <p:spPr>
              <a:xfrm>
                <a:off x="433749" y="849917"/>
                <a:ext cx="634199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3200" dirty="0"/>
                  <a:t> a </a:t>
                </a:r>
                <a:r>
                  <a:rPr lang="en-US" sz="3200" dirty="0" err="1"/>
                  <a:t>pseudodiff</a:t>
                </a:r>
                <a:r>
                  <a:rPr lang="en-US" sz="3200" dirty="0"/>
                  <a:t> operator of order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𝜅</m:t>
                    </m:r>
                  </m:oMath>
                </a14:m>
                <a:r>
                  <a:rPr lang="en-US" sz="3200" dirty="0"/>
                  <a:t>: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A31F5A2-56E7-429E-A40B-2F2FBC43BB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49" y="849917"/>
                <a:ext cx="6341993" cy="584775"/>
              </a:xfrm>
              <a:prstGeom prst="rect">
                <a:avLst/>
              </a:prstGeom>
              <a:blipFill>
                <a:blip r:embed="rId3"/>
                <a:stretch>
                  <a:fillRect t="-12500" r="-1537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DAD1CBC-CCBC-402C-B6CA-D58C038E86DC}"/>
                  </a:ext>
                </a:extLst>
              </p:cNvPr>
              <p:cNvSpPr txBox="1"/>
              <p:nvPr/>
            </p:nvSpPr>
            <p:spPr>
              <a:xfrm>
                <a:off x="2356336" y="1504009"/>
                <a:ext cx="72212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∈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DAD1CBC-CCBC-402C-B6CA-D58C038E86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336" y="1504009"/>
                <a:ext cx="722121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F7D75D9-A94A-4CD9-8766-E2ACC4AA2F97}"/>
                  </a:ext>
                </a:extLst>
              </p:cNvPr>
              <p:cNvSpPr txBox="1"/>
              <p:nvPr/>
            </p:nvSpPr>
            <p:spPr>
              <a:xfrm>
                <a:off x="3078457" y="1489229"/>
                <a:ext cx="497187" cy="5220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b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F7D75D9-A94A-4CD9-8766-E2ACC4AA2F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8457" y="1489229"/>
                <a:ext cx="497187" cy="52200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1A6CEF3-1C3D-4F0D-A8BB-4E6E9B569749}"/>
                  </a:ext>
                </a:extLst>
              </p:cNvPr>
              <p:cNvSpPr txBox="1"/>
              <p:nvPr/>
            </p:nvSpPr>
            <p:spPr>
              <a:xfrm>
                <a:off x="3575644" y="1457842"/>
                <a:ext cx="126791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near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1A6CEF3-1C3D-4F0D-A8BB-4E6E9B5697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5644" y="1457842"/>
                <a:ext cx="1267911" cy="584775"/>
              </a:xfrm>
              <a:prstGeom prst="rect">
                <a:avLst/>
              </a:prstGeom>
              <a:blipFill>
                <a:blip r:embed="rId6"/>
                <a:stretch>
                  <a:fillRect l="-12500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D31A7FD-65D3-41C2-B73D-339F0FB526AD}"/>
                  </a:ext>
                </a:extLst>
              </p:cNvPr>
              <p:cNvSpPr txBox="1"/>
              <p:nvPr/>
            </p:nvSpPr>
            <p:spPr>
              <a:xfrm>
                <a:off x="4843555" y="1518788"/>
                <a:ext cx="44884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D31A7FD-65D3-41C2-B73D-339F0FB526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3555" y="1518788"/>
                <a:ext cx="448841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1CDC536-ACF4-4499-A944-5274C6269387}"/>
                  </a:ext>
                </a:extLst>
              </p:cNvPr>
              <p:cNvSpPr txBox="1"/>
              <p:nvPr/>
            </p:nvSpPr>
            <p:spPr>
              <a:xfrm>
                <a:off x="5340742" y="1457842"/>
                <a:ext cx="96577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𝑇𝑔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∈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1CDC536-ACF4-4499-A944-5274C62693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0742" y="1457842"/>
                <a:ext cx="965777" cy="4924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BD684AE-6E7B-4B51-B0B7-DF10C0AFFAB3}"/>
                  </a:ext>
                </a:extLst>
              </p:cNvPr>
              <p:cNvSpPr txBox="1"/>
              <p:nvPr/>
            </p:nvSpPr>
            <p:spPr>
              <a:xfrm>
                <a:off x="6306519" y="1428283"/>
                <a:ext cx="884025" cy="5342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𝜅</m:t>
                          </m:r>
                        </m:sub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b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BD684AE-6E7B-4B51-B0B7-DF10C0AFFA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6519" y="1428283"/>
                <a:ext cx="884025" cy="53424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AD95B74-83BA-46A4-8484-377600E2B6E1}"/>
                  </a:ext>
                </a:extLst>
              </p:cNvPr>
              <p:cNvSpPr txBox="1"/>
              <p:nvPr/>
            </p:nvSpPr>
            <p:spPr>
              <a:xfrm>
                <a:off x="7092552" y="1422664"/>
                <a:ext cx="126791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near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AD95B74-83BA-46A4-8484-377600E2B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552" y="1422664"/>
                <a:ext cx="1267911" cy="584775"/>
              </a:xfrm>
              <a:prstGeom prst="rect">
                <a:avLst/>
              </a:prstGeom>
              <a:blipFill>
                <a:blip r:embed="rId10"/>
                <a:stretch>
                  <a:fillRect l="-12019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B3B6837-14AF-4FC2-8835-67D598542C05}"/>
                  </a:ext>
                </a:extLst>
              </p:cNvPr>
              <p:cNvSpPr txBox="1"/>
              <p:nvPr/>
            </p:nvSpPr>
            <p:spPr>
              <a:xfrm>
                <a:off x="8378487" y="1470089"/>
                <a:ext cx="231569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(1&lt;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&lt;∞)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B3B6837-14AF-4FC2-8835-67D598542C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8487" y="1470089"/>
                <a:ext cx="2315699" cy="49244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7C906F0-C8CD-405E-A3D1-BBB751B64223}"/>
                  </a:ext>
                </a:extLst>
              </p:cNvPr>
              <p:cNvSpPr txBox="1"/>
              <p:nvPr/>
            </p:nvSpPr>
            <p:spPr>
              <a:xfrm>
                <a:off x="2347650" y="3151100"/>
                <a:ext cx="96443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𝑃𝑢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</m:oMath>
                  </m:oMathPara>
                </a14:m>
                <a:endParaRPr 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7C906F0-C8CD-405E-A3D1-BBB751B642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7650" y="3151100"/>
                <a:ext cx="964431" cy="49244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5F62373-9ADC-460D-91AF-7E2C3BBE4EF8}"/>
                  </a:ext>
                </a:extLst>
              </p:cNvPr>
              <p:cNvSpPr txBox="1"/>
              <p:nvPr/>
            </p:nvSpPr>
            <p:spPr>
              <a:xfrm>
                <a:off x="3751494" y="3104935"/>
                <a:ext cx="126791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chemeClr val="tx1"/>
                    </a:solidFill>
                  </a:rPr>
                  <a:t>near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5F62373-9ADC-460D-91AF-7E2C3BBE4E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1494" y="3104935"/>
                <a:ext cx="1267911" cy="584775"/>
              </a:xfrm>
              <a:prstGeom prst="rect">
                <a:avLst/>
              </a:prstGeom>
              <a:blipFill>
                <a:blip r:embed="rId13"/>
                <a:stretch>
                  <a:fillRect l="-12019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ABB6DF8-75D2-4539-80A1-25D54B83A4ED}"/>
                  </a:ext>
                </a:extLst>
              </p:cNvPr>
              <p:cNvSpPr txBox="1"/>
              <p:nvPr/>
            </p:nvSpPr>
            <p:spPr>
              <a:xfrm>
                <a:off x="5036987" y="3177605"/>
                <a:ext cx="44884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ABB6DF8-75D2-4539-80A1-25D54B83A4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6987" y="3177605"/>
                <a:ext cx="448841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B6F59B5-78CD-4C16-BED8-3C67B0186E7D}"/>
                  </a:ext>
                </a:extLst>
              </p:cNvPr>
              <p:cNvSpPr txBox="1"/>
              <p:nvPr/>
            </p:nvSpPr>
            <p:spPr>
              <a:xfrm>
                <a:off x="5485828" y="3128906"/>
                <a:ext cx="241777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p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𝑃𝑢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</m:oMath>
                  </m:oMathPara>
                </a14:m>
                <a:endParaRPr 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B6F59B5-78CD-4C16-BED8-3C67B0186E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5828" y="3128906"/>
                <a:ext cx="2417777" cy="49244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4B4CB4F-DD26-46AD-B246-79835AB217F0}"/>
                  </a:ext>
                </a:extLst>
              </p:cNvPr>
              <p:cNvSpPr txBox="1"/>
              <p:nvPr/>
            </p:nvSpPr>
            <p:spPr>
              <a:xfrm>
                <a:off x="8840317" y="3095141"/>
                <a:ext cx="126791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chemeClr val="tx1"/>
                    </a:solidFill>
                  </a:rPr>
                  <a:t>near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4B4CB4F-DD26-46AD-B246-79835AB217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0317" y="3095141"/>
                <a:ext cx="1267911" cy="584775"/>
              </a:xfrm>
              <a:prstGeom prst="rect">
                <a:avLst/>
              </a:prstGeom>
              <a:blipFill>
                <a:blip r:embed="rId16"/>
                <a:stretch>
                  <a:fillRect l="-12019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263A22E-7960-4DD2-81D2-B8CCB71B5313}"/>
                  </a:ext>
                </a:extLst>
              </p:cNvPr>
              <p:cNvSpPr txBox="1"/>
              <p:nvPr/>
            </p:nvSpPr>
            <p:spPr>
              <a:xfrm>
                <a:off x="4968423" y="3176905"/>
                <a:ext cx="51777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263A22E-7960-4DD2-81D2-B8CCB71B53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423" y="3176905"/>
                <a:ext cx="517770" cy="49244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203BF131-30F1-4392-9D7D-03E150EC7260}"/>
              </a:ext>
            </a:extLst>
          </p:cNvPr>
          <p:cNvSpPr txBox="1"/>
          <p:nvPr/>
        </p:nvSpPr>
        <p:spPr>
          <a:xfrm>
            <a:off x="124585" y="3850967"/>
            <a:ext cx="62324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Same proof works for lots of spaces!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C60F5E4-9FC2-4515-ADE2-1DF3F63D3225}"/>
              </a:ext>
            </a:extLst>
          </p:cNvPr>
          <p:cNvCxnSpPr>
            <a:cxnSpLocks/>
          </p:cNvCxnSpPr>
          <p:nvPr/>
        </p:nvCxnSpPr>
        <p:spPr>
          <a:xfrm flipV="1">
            <a:off x="5111265" y="5184086"/>
            <a:ext cx="257738" cy="2160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DDFCFF6-8139-4436-B108-269495080A51}"/>
              </a:ext>
            </a:extLst>
          </p:cNvPr>
          <p:cNvSpPr txBox="1"/>
          <p:nvPr/>
        </p:nvSpPr>
        <p:spPr>
          <a:xfrm>
            <a:off x="3908803" y="5292122"/>
            <a:ext cx="2223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classical </a:t>
            </a:r>
            <a:r>
              <a:rPr lang="en-US" dirty="0" err="1">
                <a:solidFill>
                  <a:schemeClr val="accent2"/>
                </a:solidFill>
              </a:rPr>
              <a:t>Besov</a:t>
            </a:r>
            <a:r>
              <a:rPr lang="en-US" dirty="0">
                <a:solidFill>
                  <a:schemeClr val="accent2"/>
                </a:solidFill>
              </a:rPr>
              <a:t> spaces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CD369DE-0FFE-4C34-AA5D-6128B09A91CD}"/>
              </a:ext>
            </a:extLst>
          </p:cNvPr>
          <p:cNvCxnSpPr>
            <a:cxnSpLocks/>
          </p:cNvCxnSpPr>
          <p:nvPr/>
        </p:nvCxnSpPr>
        <p:spPr>
          <a:xfrm flipH="1" flipV="1">
            <a:off x="7677049" y="5207527"/>
            <a:ext cx="257084" cy="2160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05F9102-42A8-4BB9-AB3C-EB11C043F0B4}"/>
              </a:ext>
            </a:extLst>
          </p:cNvPr>
          <p:cNvSpPr txBox="1"/>
          <p:nvPr/>
        </p:nvSpPr>
        <p:spPr>
          <a:xfrm>
            <a:off x="7165956" y="5353151"/>
            <a:ext cx="3093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classical </a:t>
            </a:r>
            <a:r>
              <a:rPr lang="en-US" dirty="0" err="1">
                <a:solidFill>
                  <a:schemeClr val="accent2"/>
                </a:solidFill>
              </a:rPr>
              <a:t>Triebel-Lizorkin</a:t>
            </a:r>
            <a:r>
              <a:rPr lang="en-US" dirty="0">
                <a:solidFill>
                  <a:schemeClr val="accent2"/>
                </a:solidFill>
              </a:rPr>
              <a:t> spaces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604A04E-1F6A-49E9-81C0-70EB09B3639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70315" y="4569934"/>
            <a:ext cx="3790148" cy="5709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96E1E9C-7719-47C0-ADA6-0939554B6E2D}"/>
                  </a:ext>
                </a:extLst>
              </p:cNvPr>
              <p:cNvSpPr txBox="1"/>
              <p:nvPr/>
            </p:nvSpPr>
            <p:spPr>
              <a:xfrm>
                <a:off x="3660981" y="4609679"/>
                <a:ext cx="55406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96E1E9C-7719-47C0-ADA6-0939554B6E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0981" y="4609679"/>
                <a:ext cx="554062" cy="492443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21C39D8-3C88-4F06-B998-D86D427D1D9D}"/>
                  </a:ext>
                </a:extLst>
              </p:cNvPr>
              <p:cNvSpPr txBox="1"/>
              <p:nvPr/>
            </p:nvSpPr>
            <p:spPr>
              <a:xfrm>
                <a:off x="4159381" y="4587030"/>
                <a:ext cx="34945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∈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21C39D8-3C88-4F06-B998-D86D427D1D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9381" y="4587030"/>
                <a:ext cx="349455" cy="492443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4F0DDF2-4D0F-4AB3-89F7-D77E9939B8CA}"/>
                  </a:ext>
                </a:extLst>
              </p:cNvPr>
              <p:cNvSpPr txBox="1"/>
              <p:nvPr/>
            </p:nvSpPr>
            <p:spPr>
              <a:xfrm>
                <a:off x="3268452" y="3177692"/>
                <a:ext cx="55406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p>
                    </m:oMath>
                  </m:oMathPara>
                </a14:m>
                <a:endParaRPr 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4F0DDF2-4D0F-4AB3-89F7-D77E9939B8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8452" y="3177692"/>
                <a:ext cx="554062" cy="492443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53BBB32-7549-47F5-8286-B55925B742DB}"/>
                  </a:ext>
                </a:extLst>
              </p:cNvPr>
              <p:cNvSpPr txBox="1"/>
              <p:nvPr/>
            </p:nvSpPr>
            <p:spPr>
              <a:xfrm>
                <a:off x="7934133" y="3141308"/>
                <a:ext cx="95962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𝜅</m:t>
                          </m:r>
                        </m:sup>
                      </m:sSup>
                    </m:oMath>
                  </m:oMathPara>
                </a14:m>
                <a:endParaRPr 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53BBB32-7549-47F5-8286-B55925B742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4133" y="3141308"/>
                <a:ext cx="959622" cy="492443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" name="Picture 32">
            <a:extLst>
              <a:ext uri="{FF2B5EF4-FFF2-40B4-BE49-F238E27FC236}">
                <a16:creationId xmlns:a16="http://schemas.microsoft.com/office/drawing/2014/main" id="{7C470C7B-575F-480C-86E7-55D95CBF8ED7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61601" y="5927863"/>
            <a:ext cx="5285788" cy="51169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AAD33D3-01A2-4436-89A5-E75D543416C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969771" y="5855545"/>
            <a:ext cx="3336434" cy="5840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B364F53-0397-EA9E-3821-F8DBBB29DF8C}"/>
              </a:ext>
            </a:extLst>
          </p:cNvPr>
          <p:cNvSpPr txBox="1"/>
          <p:nvPr/>
        </p:nvSpPr>
        <p:spPr>
          <a:xfrm>
            <a:off x="4584087" y="2424803"/>
            <a:ext cx="1604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Invertibility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9FC6621-E1EE-FB1A-B65A-F7BF64BBFA6E}"/>
              </a:ext>
            </a:extLst>
          </p:cNvPr>
          <p:cNvCxnSpPr>
            <a:cxnSpLocks/>
          </p:cNvCxnSpPr>
          <p:nvPr/>
        </p:nvCxnSpPr>
        <p:spPr>
          <a:xfrm>
            <a:off x="5174387" y="2826818"/>
            <a:ext cx="0" cy="452583"/>
          </a:xfrm>
          <a:prstGeom prst="straightConnector1">
            <a:avLst/>
          </a:prstGeom>
          <a:ln w="317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85820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Char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25F6322-8093-42A1-BE49-68E3FE1CB03A}"/>
              </a:ext>
            </a:extLst>
          </p:cNvPr>
          <p:cNvSpPr txBox="1"/>
          <p:nvPr/>
        </p:nvSpPr>
        <p:spPr>
          <a:xfrm>
            <a:off x="2001354" y="3075057"/>
            <a:ext cx="81892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solidFill>
                  <a:srgbClr val="C00000"/>
                </a:solidFill>
              </a:rPr>
              <a:t>Linear Maximally Subelliptic Operators</a:t>
            </a:r>
          </a:p>
        </p:txBody>
      </p:sp>
    </p:spTree>
    <p:extLst>
      <p:ext uri="{BB962C8B-B14F-4D97-AF65-F5344CB8AC3E}">
        <p14:creationId xmlns:p14="http://schemas.microsoft.com/office/powerpoint/2010/main" val="3876360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A39138C-2EB3-BA4D-A970-B804008B3713}"/>
              </a:ext>
            </a:extLst>
          </p:cNvPr>
          <p:cNvSpPr txBox="1"/>
          <p:nvPr/>
        </p:nvSpPr>
        <p:spPr>
          <a:xfrm>
            <a:off x="5277699" y="160637"/>
            <a:ext cx="16366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Setting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E250CB9-C122-5342-BFC0-F93B97301842}"/>
                  </a:ext>
                </a:extLst>
              </p:cNvPr>
              <p:cNvSpPr txBox="1"/>
              <p:nvPr/>
            </p:nvSpPr>
            <p:spPr>
              <a:xfrm>
                <a:off x="3427833" y="1044380"/>
                <a:ext cx="533633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3200" dirty="0"/>
                  <a:t>=smooth, compact, manifold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E250CB9-C122-5342-BFC0-F93B973018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7833" y="1044380"/>
                <a:ext cx="5336333" cy="584775"/>
              </a:xfrm>
              <a:prstGeom prst="rect">
                <a:avLst/>
              </a:prstGeom>
              <a:blipFill>
                <a:blip r:embed="rId2"/>
                <a:stretch>
                  <a:fillRect t="-12500" r="-1826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04C9A44-459B-FD4A-B7CA-326AAD4C3297}"/>
                  </a:ext>
                </a:extLst>
              </p:cNvPr>
              <p:cNvSpPr txBox="1"/>
              <p:nvPr/>
            </p:nvSpPr>
            <p:spPr>
              <a:xfrm>
                <a:off x="869090" y="2209679"/>
                <a:ext cx="10453817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p>
                  </m:oMath>
                </a14:m>
                <a:r>
                  <a:rPr lang="en-US" sz="3200" dirty="0"/>
                  <a:t> vector fields on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3200" dirty="0"/>
                  <a:t>, satisfying </a:t>
                </a:r>
                <a:r>
                  <a:rPr lang="en-US" sz="3200" dirty="0" err="1">
                    <a:solidFill>
                      <a:schemeClr val="accent6">
                        <a:lumMod val="75000"/>
                      </a:schemeClr>
                    </a:solidFill>
                  </a:rPr>
                  <a:t>Hörmander’s</a:t>
                </a:r>
                <a:r>
                  <a:rPr lang="en-US" sz="3200" dirty="0">
                    <a:solidFill>
                      <a:schemeClr val="accent6">
                        <a:lumMod val="75000"/>
                      </a:schemeClr>
                    </a:solidFill>
                  </a:rPr>
                  <a:t> condition </a:t>
                </a:r>
                <a:r>
                  <a:rPr lang="en-US" sz="3200" dirty="0"/>
                  <a:t>of order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3200" dirty="0"/>
                  <a:t>: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04C9A44-459B-FD4A-B7CA-326AAD4C32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90" y="2209679"/>
                <a:ext cx="10453817" cy="1077218"/>
              </a:xfrm>
              <a:prstGeom prst="rect">
                <a:avLst/>
              </a:prstGeom>
              <a:blipFill>
                <a:blip r:embed="rId3"/>
                <a:stretch>
                  <a:fillRect t="-6780" b="-180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71360CC-7944-6247-9DC4-907E02FF6E2F}"/>
                  </a:ext>
                </a:extLst>
              </p:cNvPr>
              <p:cNvSpPr txBox="1"/>
              <p:nvPr/>
            </p:nvSpPr>
            <p:spPr>
              <a:xfrm>
                <a:off x="1977081" y="3286897"/>
                <a:ext cx="8006231" cy="13181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,…,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,…,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3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3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,…,</m:t>
                      </m:r>
                    </m:oMath>
                  </m:oMathPara>
                </a14:m>
                <a:endParaRPr lang="en-US" sz="3200" b="0" dirty="0">
                  <a:solidFill>
                    <a:srgbClr val="C00000"/>
                  </a:solidFill>
                </a:endParaRPr>
              </a:p>
              <a:p>
                <a:pPr algn="ctr"/>
                <a:r>
                  <a:rPr lang="en-US" sz="3200" dirty="0">
                    <a:solidFill>
                      <a:srgbClr val="C00000"/>
                    </a:solidFill>
                  </a:rPr>
                  <a:t>(commutators of order m)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71360CC-7944-6247-9DC4-907E02FF6E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7081" y="3286897"/>
                <a:ext cx="8006231" cy="1318181"/>
              </a:xfrm>
              <a:prstGeom prst="rect">
                <a:avLst/>
              </a:prstGeom>
              <a:blipFill>
                <a:blip r:embed="rId4"/>
                <a:stretch>
                  <a:fillRect b="-14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093A9CE2-26FB-1148-B2AE-F27AECB84A32}"/>
              </a:ext>
            </a:extLst>
          </p:cNvPr>
          <p:cNvSpPr txBox="1"/>
          <p:nvPr/>
        </p:nvSpPr>
        <p:spPr>
          <a:xfrm>
            <a:off x="2852033" y="4720281"/>
            <a:ext cx="64879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span the tangent space at every point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537AA40-B9B1-4C2A-97B0-886182AF103F}"/>
              </a:ext>
            </a:extLst>
          </p:cNvPr>
          <p:cNvCxnSpPr>
            <a:cxnSpLocks/>
          </p:cNvCxnSpPr>
          <p:nvPr/>
        </p:nvCxnSpPr>
        <p:spPr>
          <a:xfrm flipH="1">
            <a:off x="6621003" y="929177"/>
            <a:ext cx="429654" cy="2998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BB7D476-AC48-4F62-996E-408DEAE2A2B0}"/>
              </a:ext>
            </a:extLst>
          </p:cNvPr>
          <p:cNvSpPr txBox="1"/>
          <p:nvPr/>
        </p:nvSpPr>
        <p:spPr>
          <a:xfrm>
            <a:off x="7004464" y="629308"/>
            <a:ext cx="2449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everything today is local</a:t>
            </a:r>
          </a:p>
        </p:txBody>
      </p:sp>
    </p:spTree>
    <p:extLst>
      <p:ext uri="{BB962C8B-B14F-4D97-AF65-F5344CB8AC3E}">
        <p14:creationId xmlns:p14="http://schemas.microsoft.com/office/powerpoint/2010/main" val="46252525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7A08B3D-71BC-CA41-900D-37C3C0A45279}"/>
              </a:ext>
            </a:extLst>
          </p:cNvPr>
          <p:cNvSpPr txBox="1"/>
          <p:nvPr/>
        </p:nvSpPr>
        <p:spPr>
          <a:xfrm>
            <a:off x="5023270" y="172994"/>
            <a:ext cx="21454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Examples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91FAE9-8F19-4845-9DDF-3D6F9BD47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506" y="1221431"/>
            <a:ext cx="10054377" cy="891574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9F2EDAF-DBF9-7946-83C5-CC221EAE5A89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2631992" y="2014151"/>
            <a:ext cx="577038" cy="43940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FAE1EEF-2E60-FE4C-85E9-4152A3F876CB}"/>
              </a:ext>
            </a:extLst>
          </p:cNvPr>
          <p:cNvSpPr txBox="1"/>
          <p:nvPr/>
        </p:nvSpPr>
        <p:spPr>
          <a:xfrm>
            <a:off x="3209030" y="2222723"/>
            <a:ext cx="1097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order 1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1C44E4A-E98F-CE41-8016-E0AD245F49C2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4306382" y="2030584"/>
            <a:ext cx="577038" cy="42297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A6E204F-C2A5-B242-91F3-1DCBD0A58065}"/>
              </a:ext>
            </a:extLst>
          </p:cNvPr>
          <p:cNvSpPr txBox="1"/>
          <p:nvPr/>
        </p:nvSpPr>
        <p:spPr>
          <a:xfrm>
            <a:off x="9896046" y="2219178"/>
            <a:ext cx="1097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order 2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DE54A3E-7892-5C40-8000-63F2D87DAEAA}"/>
              </a:ext>
            </a:extLst>
          </p:cNvPr>
          <p:cNvCxnSpPr>
            <a:cxnSpLocks/>
          </p:cNvCxnSpPr>
          <p:nvPr/>
        </p:nvCxnSpPr>
        <p:spPr>
          <a:xfrm flipV="1">
            <a:off x="10993398" y="2014151"/>
            <a:ext cx="350108" cy="33363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B01487C8-7AC7-764C-A2CF-55F1A9EDE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0040" y="2773144"/>
            <a:ext cx="8314199" cy="8915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AA1B05E-3E63-794D-87B7-0ED4AB8FF601}"/>
                  </a:ext>
                </a:extLst>
              </p:cNvPr>
              <p:cNvSpPr txBox="1"/>
              <p:nvPr/>
            </p:nvSpPr>
            <p:spPr>
              <a:xfrm>
                <a:off x="411988" y="1374830"/>
                <a:ext cx="137351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C00000"/>
                    </a:solidFill>
                  </a:rPr>
                  <a:t>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>
                    <a:solidFill>
                      <a:srgbClr val="C00000"/>
                    </a:solidFill>
                  </a:rPr>
                  <a:t>: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AA1B05E-3E63-794D-87B7-0ED4AB8FF6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988" y="1374830"/>
                <a:ext cx="1373518" cy="584775"/>
              </a:xfrm>
              <a:prstGeom prst="rect">
                <a:avLst/>
              </a:prstGeom>
              <a:blipFill>
                <a:blip r:embed="rId4"/>
                <a:stretch>
                  <a:fillRect l="-11556" t="-12632" r="-10667" b="-3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0430365-8BD2-0941-8FDF-EB58F4F9FB9D}"/>
                  </a:ext>
                </a:extLst>
              </p:cNvPr>
              <p:cNvSpPr txBox="1"/>
              <p:nvPr/>
            </p:nvSpPr>
            <p:spPr>
              <a:xfrm>
                <a:off x="396522" y="2926543"/>
                <a:ext cx="137351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C00000"/>
                    </a:solidFill>
                  </a:rPr>
                  <a:t>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>
                    <a:solidFill>
                      <a:srgbClr val="C00000"/>
                    </a:solidFill>
                  </a:rPr>
                  <a:t>: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0430365-8BD2-0941-8FDF-EB58F4F9FB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522" y="2926543"/>
                <a:ext cx="1373518" cy="584775"/>
              </a:xfrm>
              <a:prstGeom prst="rect">
                <a:avLst/>
              </a:prstGeom>
              <a:blipFill>
                <a:blip r:embed="rId5"/>
                <a:stretch>
                  <a:fillRect l="-11111" t="-12500" r="-11111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737197A-EC19-4140-B6BC-1520D702A0F7}"/>
                  </a:ext>
                </a:extLst>
              </p:cNvPr>
              <p:cNvSpPr txBox="1"/>
              <p:nvPr/>
            </p:nvSpPr>
            <p:spPr>
              <a:xfrm>
                <a:off x="411988" y="4433008"/>
                <a:ext cx="139948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C00000"/>
                    </a:solidFill>
                  </a:rPr>
                  <a:t>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3200" dirty="0">
                    <a:solidFill>
                      <a:srgbClr val="C00000"/>
                    </a:solidFill>
                  </a:rPr>
                  <a:t>: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737197A-EC19-4140-B6BC-1520D702A0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988" y="4433008"/>
                <a:ext cx="1399486" cy="584775"/>
              </a:xfrm>
              <a:prstGeom prst="rect">
                <a:avLst/>
              </a:prstGeom>
              <a:blipFill>
                <a:blip r:embed="rId6"/>
                <a:stretch>
                  <a:fillRect l="-11354" t="-12500" r="-1048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>
            <a:extLst>
              <a:ext uri="{FF2B5EF4-FFF2-40B4-BE49-F238E27FC236}">
                <a16:creationId xmlns:a16="http://schemas.microsoft.com/office/drawing/2014/main" id="{B6FE0391-11E5-0D43-8953-2F5CC241A0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4186" y="4287732"/>
            <a:ext cx="4419858" cy="87532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5433BC6-F6C6-1549-8102-4EC9926EB5C6}"/>
              </a:ext>
            </a:extLst>
          </p:cNvPr>
          <p:cNvSpPr txBox="1"/>
          <p:nvPr/>
        </p:nvSpPr>
        <p:spPr>
          <a:xfrm>
            <a:off x="6565559" y="4433008"/>
            <a:ext cx="27973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(Elliptic Setting)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0C55C96-C299-A84C-899D-997857E2E1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2363" y="5650814"/>
            <a:ext cx="6892039" cy="438399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612ED8B2-D615-ED49-93DD-5E36DD2C3F37}"/>
              </a:ext>
            </a:extLst>
          </p:cNvPr>
          <p:cNvSpPr txBox="1"/>
          <p:nvPr/>
        </p:nvSpPr>
        <p:spPr>
          <a:xfrm>
            <a:off x="444700" y="5563380"/>
            <a:ext cx="17676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Notation: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F94B0C1-803E-7341-8DBD-A04F9819E4F7}"/>
              </a:ext>
            </a:extLst>
          </p:cNvPr>
          <p:cNvCxnSpPr>
            <a:cxnSpLocks/>
            <a:stCxn id="31" idx="1"/>
          </p:cNvCxnSpPr>
          <p:nvPr/>
        </p:nvCxnSpPr>
        <p:spPr>
          <a:xfrm flipH="1" flipV="1">
            <a:off x="2784392" y="3575215"/>
            <a:ext cx="577038" cy="43940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E9BBE7BE-6108-6144-A2A2-06F954728FD5}"/>
              </a:ext>
            </a:extLst>
          </p:cNvPr>
          <p:cNvSpPr txBox="1"/>
          <p:nvPr/>
        </p:nvSpPr>
        <p:spPr>
          <a:xfrm>
            <a:off x="3361430" y="3783787"/>
            <a:ext cx="1097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order 1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B18DC80-F376-F74E-A5EB-727C772DF437}"/>
              </a:ext>
            </a:extLst>
          </p:cNvPr>
          <p:cNvCxnSpPr>
            <a:cxnSpLocks/>
            <a:stCxn id="31" idx="3"/>
          </p:cNvCxnSpPr>
          <p:nvPr/>
        </p:nvCxnSpPr>
        <p:spPr>
          <a:xfrm flipV="1">
            <a:off x="4458782" y="3591648"/>
            <a:ext cx="577038" cy="42297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1E56DA1-9DF9-8842-BB4A-D2FB4197ADBD}"/>
              </a:ext>
            </a:extLst>
          </p:cNvPr>
          <p:cNvSpPr txBox="1"/>
          <p:nvPr/>
        </p:nvSpPr>
        <p:spPr>
          <a:xfrm>
            <a:off x="8108434" y="3792615"/>
            <a:ext cx="1097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order 3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F554849-3741-4C46-AF3C-F3BC530E613C}"/>
              </a:ext>
            </a:extLst>
          </p:cNvPr>
          <p:cNvCxnSpPr>
            <a:cxnSpLocks/>
          </p:cNvCxnSpPr>
          <p:nvPr/>
        </p:nvCxnSpPr>
        <p:spPr>
          <a:xfrm flipV="1">
            <a:off x="9205786" y="3587588"/>
            <a:ext cx="350108" cy="33363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8957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23" grpId="0"/>
      <p:bldP spid="24" grpId="0"/>
      <p:bldP spid="25" grpId="0"/>
      <p:bldP spid="27" grpId="0"/>
      <p:bldP spid="29" grpId="0"/>
      <p:bldP spid="31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AF516A5-86F1-4B87-AFD6-29F23C0BF853}"/>
              </a:ext>
            </a:extLst>
          </p:cNvPr>
          <p:cNvSpPr txBox="1"/>
          <p:nvPr/>
        </p:nvSpPr>
        <p:spPr>
          <a:xfrm>
            <a:off x="3632060" y="-67329"/>
            <a:ext cx="47654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Maximal </a:t>
            </a:r>
            <a:r>
              <a:rPr lang="en-US" sz="4000" dirty="0" err="1">
                <a:solidFill>
                  <a:srgbClr val="0070C0"/>
                </a:solidFill>
              </a:rPr>
              <a:t>Subellipticity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91505C-88C0-4594-8A75-EC5C635CBA60}"/>
              </a:ext>
            </a:extLst>
          </p:cNvPr>
          <p:cNvSpPr txBox="1"/>
          <p:nvPr/>
        </p:nvSpPr>
        <p:spPr>
          <a:xfrm>
            <a:off x="78785" y="1816162"/>
            <a:ext cx="18211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ellipticity: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7DD59F7-B2AE-4E85-B214-9348748C6F53}"/>
                  </a:ext>
                </a:extLst>
              </p:cNvPr>
              <p:cNvSpPr txBox="1"/>
              <p:nvPr/>
            </p:nvSpPr>
            <p:spPr>
              <a:xfrm>
                <a:off x="3846011" y="1811032"/>
                <a:ext cx="5237203" cy="5899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lit/>
                        </m:rPr>
                        <a:rPr lang="en-US" sz="3200" i="1">
                          <a:latin typeface="Cambria Math" panose="02040503050406030204" pitchFamily="18" charset="0"/>
                        </a:rPr>
                        <m:t>||</m:t>
                      </m:r>
                      <m:sSubSup>
                        <m:sSubSup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sub>
                        <m:sup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𝜅</m:t>
                          </m:r>
                        </m:sup>
                      </m:sSubSup>
                      <m:r>
                        <a:rPr lang="en-US" sz="32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m:rPr>
                          <m:lit/>
                        </m:rPr>
                        <a:rPr lang="en-US" sz="3200" i="1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lit/>
                            </m:rPr>
                            <a:rPr lang="en-US" sz="3200" i="1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sSup>
                            <m:sSup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b>
                      </m:sSub>
                      <m:r>
                        <a:rPr lang="en-US" sz="3200" i="1">
                          <a:latin typeface="Cambria Math" panose="02040503050406030204" pitchFamily="18" charset="0"/>
                        </a:rPr>
                        <m:t>≲</m:t>
                      </m:r>
                      <m:r>
                        <m:rPr>
                          <m:lit/>
                        </m:rPr>
                        <a:rPr lang="en-US" sz="32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𝑃𝑓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lit/>
                        </m:rPr>
                        <a:rPr lang="en-US" sz="3200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lit/>
                            </m:rP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lit/>
                        </m:rPr>
                        <a:rPr lang="en-US" sz="32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m:rPr>
                          <m:lit/>
                        </m:rPr>
                        <a:rPr lang="en-US" sz="3200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lit/>
                            </m:rP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7DD59F7-B2AE-4E85-B214-9348748C6F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6011" y="1811032"/>
                <a:ext cx="5237203" cy="58990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A3E3BAF9-537C-4106-9B7B-DE2A8F527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3248" y="880880"/>
            <a:ext cx="3285504" cy="9495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1F4D9C-0AD6-4999-8562-E2B2B78903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8488" y="1897284"/>
            <a:ext cx="417400" cy="417400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FB4B405-696B-43CC-A815-E446B3130646}"/>
              </a:ext>
            </a:extLst>
          </p:cNvPr>
          <p:cNvCxnSpPr>
            <a:cxnSpLocks/>
          </p:cNvCxnSpPr>
          <p:nvPr/>
        </p:nvCxnSpPr>
        <p:spPr>
          <a:xfrm flipH="1">
            <a:off x="7930663" y="955431"/>
            <a:ext cx="363414" cy="70338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2B741FD-C1C1-4DB5-8391-10EB3CAFA01B}"/>
              </a:ext>
            </a:extLst>
          </p:cNvPr>
          <p:cNvSpPr txBox="1"/>
          <p:nvPr/>
        </p:nvSpPr>
        <p:spPr>
          <a:xfrm>
            <a:off x="8224020" y="696214"/>
            <a:ext cx="2508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every PDO is of this form</a:t>
            </a:r>
          </a:p>
        </p:txBody>
      </p:sp>
    </p:spTree>
    <p:extLst>
      <p:ext uri="{BB962C8B-B14F-4D97-AF65-F5344CB8AC3E}">
        <p14:creationId xmlns:p14="http://schemas.microsoft.com/office/powerpoint/2010/main" val="342326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AF516A5-86F1-4B87-AFD6-29F23C0BF853}"/>
              </a:ext>
            </a:extLst>
          </p:cNvPr>
          <p:cNvSpPr txBox="1"/>
          <p:nvPr/>
        </p:nvSpPr>
        <p:spPr>
          <a:xfrm>
            <a:off x="3632060" y="-67329"/>
            <a:ext cx="47654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Maximal </a:t>
            </a:r>
            <a:r>
              <a:rPr lang="en-US" sz="4000" dirty="0" err="1">
                <a:solidFill>
                  <a:srgbClr val="0070C0"/>
                </a:solidFill>
              </a:rPr>
              <a:t>Subellipticity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91505C-88C0-4594-8A75-EC5C635CBA60}"/>
              </a:ext>
            </a:extLst>
          </p:cNvPr>
          <p:cNvSpPr txBox="1"/>
          <p:nvPr/>
        </p:nvSpPr>
        <p:spPr>
          <a:xfrm>
            <a:off x="78785" y="1788966"/>
            <a:ext cx="32584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Max </a:t>
            </a:r>
            <a:r>
              <a:rPr lang="en-US" sz="3200" dirty="0" err="1"/>
              <a:t>Subellipticity</a:t>
            </a:r>
            <a:r>
              <a:rPr lang="en-US" sz="320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7DD59F7-B2AE-4E85-B214-9348748C6F53}"/>
                  </a:ext>
                </a:extLst>
              </p:cNvPr>
              <p:cNvSpPr txBox="1"/>
              <p:nvPr/>
            </p:nvSpPr>
            <p:spPr>
              <a:xfrm>
                <a:off x="3846011" y="1783836"/>
                <a:ext cx="5327356" cy="5498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lit/>
                        </m:rPr>
                        <a:rPr lang="en-US" sz="3200" i="1" smtClean="0">
                          <a:latin typeface="Cambria Math" panose="02040503050406030204" pitchFamily="18" charset="0"/>
                        </a:rPr>
                        <m:t>||</m:t>
                      </m:r>
                      <m:sSubSup>
                        <m:sSub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𝜅</m:t>
                          </m:r>
                        </m:sup>
                      </m:sSubSup>
                      <m:r>
                        <a:rPr lang="en-US" sz="32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m:rPr>
                          <m:lit/>
                        </m:rPr>
                        <a:rPr lang="en-US" sz="3200" i="1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lit/>
                            </m:rPr>
                            <a:rPr lang="en-US" sz="3200" i="1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sSup>
                            <m:sSup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b>
                      </m:sSub>
                      <m:r>
                        <a:rPr lang="en-US" sz="3200" i="1">
                          <a:latin typeface="Cambria Math" panose="02040503050406030204" pitchFamily="18" charset="0"/>
                        </a:rPr>
                        <m:t>≲</m:t>
                      </m:r>
                      <m:r>
                        <m:rPr>
                          <m:lit/>
                        </m:rPr>
                        <a:rPr lang="en-US" sz="32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𝑃𝑓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lit/>
                        </m:rPr>
                        <a:rPr lang="en-US" sz="3200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lit/>
                            </m:rP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lit/>
                        </m:rPr>
                        <a:rPr lang="en-US" sz="32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m:rPr>
                          <m:lit/>
                        </m:rPr>
                        <a:rPr lang="en-US" sz="3200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lit/>
                            </m:rP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7DD59F7-B2AE-4E85-B214-9348748C6F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6011" y="1783836"/>
                <a:ext cx="5327356" cy="5498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E41F4D9C-0AD6-4999-8562-E2B2B7890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488" y="1870088"/>
            <a:ext cx="417400" cy="417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47F7AEA-575A-4797-90F5-CEA85277A90F}"/>
                  </a:ext>
                </a:extLst>
              </p:cNvPr>
              <p:cNvSpPr txBox="1"/>
              <p:nvPr/>
            </p:nvSpPr>
            <p:spPr>
              <a:xfrm>
                <a:off x="108473" y="2279931"/>
                <a:ext cx="10720179" cy="107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Folland&amp;Stein (‘74), …, many authors: We say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3200" dirty="0"/>
                  <a:t> is max </a:t>
                </a:r>
                <a:r>
                  <a:rPr lang="en-US" sz="3200" dirty="0" err="1"/>
                  <a:t>subellip</a:t>
                </a:r>
                <a:r>
                  <a:rPr lang="en-US" sz="3200" dirty="0"/>
                  <a:t> </a:t>
                </a:r>
              </a:p>
              <a:p>
                <a:r>
                  <a:rPr lang="en-US" sz="3200">
                    <a:solidFill>
                      <a:srgbClr val="C00000"/>
                    </a:solidFill>
                  </a:rPr>
                  <a:t>                         with </a:t>
                </a:r>
                <a:r>
                  <a:rPr lang="en-US" sz="3200" dirty="0">
                    <a:solidFill>
                      <a:srgbClr val="C00000"/>
                    </a:solidFill>
                  </a:rPr>
                  <a:t>respect to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sz="3200" dirty="0"/>
                  <a:t> if this holds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bSup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47F7AEA-575A-4797-90F5-CEA85277A9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73" y="2279931"/>
                <a:ext cx="10720179" cy="1077218"/>
              </a:xfrm>
              <a:prstGeom prst="rect">
                <a:avLst/>
              </a:prstGeom>
              <a:blipFill>
                <a:blip r:embed="rId5"/>
                <a:stretch>
                  <a:fillRect l="-1479" t="-6780" b="-180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6D6C27C-4C3B-46FB-A91C-E245459F5557}"/>
                  </a:ext>
                </a:extLst>
              </p:cNvPr>
              <p:cNvSpPr txBox="1"/>
              <p:nvPr/>
            </p:nvSpPr>
            <p:spPr>
              <a:xfrm>
                <a:off x="78785" y="3273456"/>
                <a:ext cx="601119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0" dirty="0"/>
                  <a:t>Ex: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3200" b="0" i="0" smtClean="0">
                        <a:latin typeface="Cambria Math" panose="02040503050406030204" pitchFamily="18" charset="0"/>
                      </a:rPr>
                      <m:t>∇</m:t>
                    </m:r>
                  </m:oMath>
                </a14:m>
                <a:r>
                  <a:rPr lang="en-US" sz="3200" dirty="0"/>
                  <a:t>: Max </a:t>
                </a:r>
                <a:r>
                  <a:rPr lang="en-US" sz="3200" dirty="0" err="1"/>
                  <a:t>Subellip</a:t>
                </a:r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⇔</m:t>
                    </m:r>
                  </m:oMath>
                </a14:m>
                <a:r>
                  <a:rPr lang="en-US" sz="3200" dirty="0"/>
                  <a:t> Elliptic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6D6C27C-4C3B-46FB-A91C-E245459F55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85" y="3273456"/>
                <a:ext cx="6011197" cy="584775"/>
              </a:xfrm>
              <a:prstGeom prst="rect">
                <a:avLst/>
              </a:prstGeom>
              <a:blipFill>
                <a:blip r:embed="rId6"/>
                <a:stretch>
                  <a:fillRect l="-2637" t="-12500" r="-1521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2F4A35DB-AC84-4181-9F3D-D94B74CA2DEF}"/>
              </a:ext>
            </a:extLst>
          </p:cNvPr>
          <p:cNvSpPr txBox="1"/>
          <p:nvPr/>
        </p:nvSpPr>
        <p:spPr>
          <a:xfrm>
            <a:off x="93325" y="3783487"/>
            <a:ext cx="29979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Rothschild-Stein: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C3D879F-D8C8-4442-9C4D-2D9A575C3E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1262" y="3931794"/>
            <a:ext cx="4396920" cy="3870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86EF1B3-00F2-4D8A-A375-C4172D59BCB1}"/>
                  </a:ext>
                </a:extLst>
              </p:cNvPr>
              <p:cNvSpPr txBox="1"/>
              <p:nvPr/>
            </p:nvSpPr>
            <p:spPr>
              <a:xfrm>
                <a:off x="7488182" y="3813711"/>
                <a:ext cx="308392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is max sub </a:t>
                </a:r>
                <a:r>
                  <a:rPr lang="en-US" sz="3200" dirty="0" err="1"/>
                  <a:t>wrt</a:t>
                </a:r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86EF1B3-00F2-4D8A-A375-C4172D59BC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8182" y="3813711"/>
                <a:ext cx="3083921" cy="584775"/>
              </a:xfrm>
              <a:prstGeom prst="rect">
                <a:avLst/>
              </a:prstGeom>
              <a:blipFill>
                <a:blip r:embed="rId8"/>
                <a:stretch>
                  <a:fillRect l="-4941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BD96D514-8986-4E17-9955-7BDB0492A4C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3999" y="4556789"/>
            <a:ext cx="5673780" cy="45628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13AC438-E5FB-48AB-9B39-73C0DF84B13C}"/>
              </a:ext>
            </a:extLst>
          </p:cNvPr>
          <p:cNvSpPr txBox="1"/>
          <p:nvPr/>
        </p:nvSpPr>
        <p:spPr>
          <a:xfrm>
            <a:off x="108473" y="4438775"/>
            <a:ext cx="673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Ex: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55392D-BDE4-412D-975D-BE1C77DB3C90}"/>
              </a:ext>
            </a:extLst>
          </p:cNvPr>
          <p:cNvSpPr txBox="1"/>
          <p:nvPr/>
        </p:nvSpPr>
        <p:spPr>
          <a:xfrm>
            <a:off x="6849950" y="4492542"/>
            <a:ext cx="2136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Not elliptic!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DE3882-9486-42C9-9E43-5C962B62AECB}"/>
              </a:ext>
            </a:extLst>
          </p:cNvPr>
          <p:cNvSpPr txBox="1"/>
          <p:nvPr/>
        </p:nvSpPr>
        <p:spPr>
          <a:xfrm>
            <a:off x="108473" y="5104648"/>
            <a:ext cx="815492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Usually, max sub operators are </a:t>
            </a:r>
            <a:r>
              <a:rPr lang="en-US" sz="3200" dirty="0">
                <a:solidFill>
                  <a:schemeClr val="accent1"/>
                </a:solidFill>
              </a:rPr>
              <a:t>nowhere elliptic </a:t>
            </a:r>
          </a:p>
          <a:p>
            <a:r>
              <a:rPr lang="en-US" sz="3200" dirty="0"/>
              <a:t>and much more “degenerate”</a:t>
            </a:r>
            <a:endParaRPr lang="en-US" sz="3200" dirty="0">
              <a:solidFill>
                <a:schemeClr val="accent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F224A68-C9EE-4853-A550-A1DEEF1541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3248" y="880880"/>
            <a:ext cx="3285504" cy="949569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69713D8-8869-4794-8078-6A5B01BC9846}"/>
              </a:ext>
            </a:extLst>
          </p:cNvPr>
          <p:cNvCxnSpPr>
            <a:cxnSpLocks/>
          </p:cNvCxnSpPr>
          <p:nvPr/>
        </p:nvCxnSpPr>
        <p:spPr>
          <a:xfrm flipH="1">
            <a:off x="6849950" y="3669144"/>
            <a:ext cx="411741" cy="189087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37AE854-18EB-4F8A-BC15-B9F426E9C65D}"/>
              </a:ext>
            </a:extLst>
          </p:cNvPr>
          <p:cNvSpPr txBox="1"/>
          <p:nvPr/>
        </p:nvSpPr>
        <p:spPr>
          <a:xfrm>
            <a:off x="7191634" y="3409927"/>
            <a:ext cx="268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accent2"/>
                </a:solidFill>
              </a:rPr>
              <a:t>Hörmander’s</a:t>
            </a:r>
            <a:r>
              <a:rPr lang="en-US" dirty="0">
                <a:solidFill>
                  <a:schemeClr val="accent2"/>
                </a:solidFill>
              </a:rPr>
              <a:t> sub-</a:t>
            </a:r>
            <a:r>
              <a:rPr lang="en-US" dirty="0" err="1">
                <a:solidFill>
                  <a:schemeClr val="accent2"/>
                </a:solidFill>
              </a:rPr>
              <a:t>Lapacian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5356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Char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1" grpId="0"/>
      <p:bldP spid="13" grpId="0"/>
      <p:bldP spid="15" grpId="0"/>
      <p:bldP spid="16" grpId="0"/>
      <p:bldP spid="17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891360-AB22-4944-8716-56A0B3EA532C}"/>
              </a:ext>
            </a:extLst>
          </p:cNvPr>
          <p:cNvSpPr txBox="1"/>
          <p:nvPr/>
        </p:nvSpPr>
        <p:spPr>
          <a:xfrm>
            <a:off x="4117926" y="-67329"/>
            <a:ext cx="39561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small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Versus Ellipticity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259E2AC-F115-DDB3-7DAD-5972E6A896A3}"/>
                  </a:ext>
                </a:extLst>
              </p:cNvPr>
              <p:cNvSpPr txBox="1"/>
              <p:nvPr/>
            </p:nvSpPr>
            <p:spPr>
              <a:xfrm>
                <a:off x="1727272" y="714564"/>
                <a:ext cx="873745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Ellipticity is a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special case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of Maximal Sub (W=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∇</m:t>
                    </m:r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)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259E2AC-F115-DDB3-7DAD-5972E6A896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7272" y="714564"/>
                <a:ext cx="8737457" cy="584775"/>
              </a:xfrm>
              <a:prstGeom prst="rect">
                <a:avLst/>
              </a:prstGeom>
              <a:blipFill>
                <a:blip r:embed="rId2"/>
                <a:stretch>
                  <a:fillRect l="-1743" t="-12500" r="-907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E854D18E-B5DB-4223-87B6-1FB96898D0CB}"/>
              </a:ext>
            </a:extLst>
          </p:cNvPr>
          <p:cNvSpPr txBox="1"/>
          <p:nvPr/>
        </p:nvSpPr>
        <p:spPr>
          <a:xfrm>
            <a:off x="323941" y="2023580"/>
            <a:ext cx="1132611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Q: When can we prove a result about general maximal sub ops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which specializes to a classical result from the elliptic theory?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3E4EF0-78CB-A43A-0AC6-029E9CCA08E7}"/>
              </a:ext>
            </a:extLst>
          </p:cNvPr>
          <p:cNvSpPr txBox="1"/>
          <p:nvPr/>
        </p:nvSpPr>
        <p:spPr>
          <a:xfrm>
            <a:off x="432943" y="3232695"/>
            <a:ext cx="38367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A: Surprisingly often!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3CC2BA-D3D9-99FF-8C30-91B729E0978F}"/>
              </a:ext>
            </a:extLst>
          </p:cNvPr>
          <p:cNvSpPr txBox="1"/>
          <p:nvPr/>
        </p:nvSpPr>
        <p:spPr>
          <a:xfrm>
            <a:off x="432943" y="4166121"/>
            <a:ext cx="944797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Major obstacles: Fourier transform is not very useful;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Non-commutative setting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C6DFB2-A8E2-372C-5599-B9048E3D3E05}"/>
              </a:ext>
            </a:extLst>
          </p:cNvPr>
          <p:cNvSpPr txBox="1"/>
          <p:nvPr/>
        </p:nvSpPr>
        <p:spPr>
          <a:xfrm>
            <a:off x="432943" y="5547309"/>
            <a:ext cx="998331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Proofs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from elliptic theory do not generalize, but results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often do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7B233A-0BF1-85C5-F876-425D8A8C24AB}"/>
              </a:ext>
            </a:extLst>
          </p:cNvPr>
          <p:cNvSpPr txBox="1"/>
          <p:nvPr/>
        </p:nvSpPr>
        <p:spPr>
          <a:xfrm>
            <a:off x="1035897" y="1402259"/>
            <a:ext cx="101202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Changing W gives a 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different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condition, not a 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weaker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one</a:t>
            </a:r>
          </a:p>
        </p:txBody>
      </p:sp>
    </p:spTree>
    <p:extLst>
      <p:ext uri="{BB962C8B-B14F-4D97-AF65-F5344CB8AC3E}">
        <p14:creationId xmlns:p14="http://schemas.microsoft.com/office/powerpoint/2010/main" val="4042251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D11B8D-7A4E-FCDE-32C1-04CCAAEB5D4A}"/>
              </a:ext>
            </a:extLst>
          </p:cNvPr>
          <p:cNvSpPr txBox="1"/>
          <p:nvPr/>
        </p:nvSpPr>
        <p:spPr>
          <a:xfrm>
            <a:off x="5182320" y="-67329"/>
            <a:ext cx="18273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small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History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B775D9-2434-8BA5-CA9C-1A090ABE4E1F}"/>
              </a:ext>
            </a:extLst>
          </p:cNvPr>
          <p:cNvSpPr txBox="1"/>
          <p:nvPr/>
        </p:nvSpPr>
        <p:spPr>
          <a:xfrm>
            <a:off x="465649" y="682832"/>
            <a:ext cx="1126071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Aspects of the classical harmonic analysis can be generalized,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depending on the situation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5268F0-C5C6-924D-31DE-BEB97428F10B}"/>
              </a:ext>
            </a:extLst>
          </p:cNvPr>
          <p:cNvSpPr txBox="1"/>
          <p:nvPr/>
        </p:nvSpPr>
        <p:spPr>
          <a:xfrm>
            <a:off x="325982" y="2142870"/>
            <a:ext cx="4302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priori estimates: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Hörmander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AEC8EC-4427-F73C-DB7F-6143065A35C0}"/>
              </a:ext>
            </a:extLst>
          </p:cNvPr>
          <p:cNvSpPr txBox="1"/>
          <p:nvPr/>
        </p:nvSpPr>
        <p:spPr>
          <a:xfrm>
            <a:off x="325982" y="4605482"/>
            <a:ext cx="896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Probability: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Malliavin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…, …, Stochastic PDE: E,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Hairer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Mattingly, 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82C570-3AA6-940D-F9F2-443FE7495B38}"/>
              </a:ext>
            </a:extLst>
          </p:cNvPr>
          <p:cNvSpPr txBox="1"/>
          <p:nvPr/>
        </p:nvSpPr>
        <p:spPr>
          <a:xfrm>
            <a:off x="4399471" y="214287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Kohn, …, 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E967BD-1371-03A1-BA22-6C4529BE49C3}"/>
              </a:ext>
            </a:extLst>
          </p:cNvPr>
          <p:cNvSpPr txBox="1"/>
          <p:nvPr/>
        </p:nvSpPr>
        <p:spPr>
          <a:xfrm>
            <a:off x="3460202" y="2792679"/>
            <a:ext cx="2749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Cited thousands of times!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B500305-C94B-5B74-6BDC-40FD81C05C56}"/>
              </a:ext>
            </a:extLst>
          </p:cNvPr>
          <p:cNvCxnSpPr/>
          <p:nvPr/>
        </p:nvCxnSpPr>
        <p:spPr>
          <a:xfrm flipH="1" flipV="1">
            <a:off x="3726611" y="2566970"/>
            <a:ext cx="264544" cy="26923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21270F4-43CC-8BC6-A5CB-A531AF1AF927}"/>
              </a:ext>
            </a:extLst>
          </p:cNvPr>
          <p:cNvSpPr txBox="1"/>
          <p:nvPr/>
        </p:nvSpPr>
        <p:spPr>
          <a:xfrm>
            <a:off x="325982" y="3312474"/>
            <a:ext cx="60142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Groups and representation theory: Folland,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34809BD-0F39-82E7-6F98-5C8919F83907}"/>
              </a:ext>
            </a:extLst>
          </p:cNvPr>
          <p:cNvSpPr txBox="1"/>
          <p:nvPr/>
        </p:nvSpPr>
        <p:spPr>
          <a:xfrm>
            <a:off x="6010208" y="3320540"/>
            <a:ext cx="1783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Stein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2177EF8-4AA4-75DE-7AC9-6153CB10F688}"/>
              </a:ext>
            </a:extLst>
          </p:cNvPr>
          <p:cNvSpPr txBox="1"/>
          <p:nvPr/>
        </p:nvSpPr>
        <p:spPr>
          <a:xfrm>
            <a:off x="6657533" y="3310018"/>
            <a:ext cx="17597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Rothschild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7B6F814-9882-B6B9-2EF0-B9F4FA49AA3D}"/>
              </a:ext>
            </a:extLst>
          </p:cNvPr>
          <p:cNvSpPr txBox="1"/>
          <p:nvPr/>
        </p:nvSpPr>
        <p:spPr>
          <a:xfrm>
            <a:off x="325982" y="3677387"/>
            <a:ext cx="109143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400" dirty="0" err="1">
                <a:solidFill>
                  <a:prstClr val="black"/>
                </a:solidFill>
              </a:rPr>
              <a:t>Helffer-Nourrigat</a:t>
            </a:r>
            <a:r>
              <a:rPr lang="en-US" sz="2400" dirty="0">
                <a:solidFill>
                  <a:prstClr val="black"/>
                </a:solidFill>
              </a:rPr>
              <a:t>, …, …, Fisher-Fermanian Kammerer, …,  </a:t>
            </a:r>
            <a:r>
              <a:rPr lang="en-US" sz="2400" dirty="0" err="1">
                <a:solidFill>
                  <a:prstClr val="black"/>
                </a:solidFill>
              </a:rPr>
              <a:t>Androulidakis</a:t>
            </a:r>
            <a:r>
              <a:rPr lang="en-US" sz="2400" dirty="0">
                <a:solidFill>
                  <a:prstClr val="black"/>
                </a:solidFill>
              </a:rPr>
              <a:t>-Mohsen-</a:t>
            </a:r>
            <a:r>
              <a:rPr lang="en-US" sz="2400" dirty="0" err="1">
                <a:solidFill>
                  <a:prstClr val="black"/>
                </a:solidFill>
              </a:rPr>
              <a:t>Yuncken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A59109E-5DE4-5DCC-0EC5-3B6DFCF0D230}"/>
              </a:ext>
            </a:extLst>
          </p:cNvPr>
          <p:cNvSpPr txBox="1"/>
          <p:nvPr/>
        </p:nvSpPr>
        <p:spPr>
          <a:xfrm>
            <a:off x="8209994" y="3312916"/>
            <a:ext cx="63796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Rockland,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Hulanicki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FFF8BDA-0A1C-4B89-5D8E-F0E05E7E9BA0}"/>
              </a:ext>
            </a:extLst>
          </p:cNvPr>
          <p:cNvSpPr txBox="1"/>
          <p:nvPr/>
        </p:nvSpPr>
        <p:spPr>
          <a:xfrm>
            <a:off x="325982" y="5367003"/>
            <a:ext cx="46708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Singular integrals (today): Folland,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C37168F-DFB4-494D-C6E3-D3B5D21A553B}"/>
              </a:ext>
            </a:extLst>
          </p:cNvPr>
          <p:cNvSpPr txBox="1"/>
          <p:nvPr/>
        </p:nvSpPr>
        <p:spPr>
          <a:xfrm>
            <a:off x="4835161" y="5367002"/>
            <a:ext cx="18223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Stein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DB208D7-1B0C-E6D0-222D-743E97E9103B}"/>
              </a:ext>
            </a:extLst>
          </p:cNvPr>
          <p:cNvSpPr txBox="1"/>
          <p:nvPr/>
        </p:nvSpPr>
        <p:spPr>
          <a:xfrm>
            <a:off x="5495490" y="5367001"/>
            <a:ext cx="17843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Rothschild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07ECD1E-8C2E-3A7D-9EE5-BC3925627022}"/>
              </a:ext>
            </a:extLst>
          </p:cNvPr>
          <p:cNvSpPr txBox="1"/>
          <p:nvPr/>
        </p:nvSpPr>
        <p:spPr>
          <a:xfrm>
            <a:off x="7054153" y="5362277"/>
            <a:ext cx="42372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Nagel,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Wainger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C. Fefferman,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0CB72DD-7A81-25A3-73C3-3915BF3FF812}"/>
              </a:ext>
            </a:extLst>
          </p:cNvPr>
          <p:cNvSpPr txBox="1"/>
          <p:nvPr/>
        </p:nvSpPr>
        <p:spPr>
          <a:xfrm>
            <a:off x="325982" y="5823938"/>
            <a:ext cx="91341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Phong, Sánchez-Calle, Christ, Jerison, Tao, Wright, Koenig, S., …, …</a:t>
            </a:r>
          </a:p>
        </p:txBody>
      </p:sp>
    </p:spTree>
    <p:extLst>
      <p:ext uri="{BB962C8B-B14F-4D97-AF65-F5344CB8AC3E}">
        <p14:creationId xmlns:p14="http://schemas.microsoft.com/office/powerpoint/2010/main" val="4044269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9" grpId="0"/>
      <p:bldP spid="11" grpId="0"/>
      <p:bldP spid="11" grpId="1"/>
      <p:bldP spid="15" grpId="0"/>
      <p:bldP spid="16" grpId="0"/>
      <p:bldP spid="18" grpId="0"/>
      <p:bldP spid="20" grpId="0"/>
      <p:bldP spid="22" grpId="0"/>
      <p:bldP spid="24" grpId="0"/>
      <p:bldP spid="26" grpId="0"/>
      <p:bldP spid="28" grpId="0"/>
      <p:bldP spid="30" grpId="0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9FAAC-0199-47C0-EA70-F4689748E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2731A7-1B8D-C1AA-430B-161A6D3A0B4E}"/>
              </a:ext>
            </a:extLst>
          </p:cNvPr>
          <p:cNvSpPr txBox="1"/>
          <p:nvPr/>
        </p:nvSpPr>
        <p:spPr>
          <a:xfrm>
            <a:off x="5182320" y="-67329"/>
            <a:ext cx="18273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small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History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55E91F-94A1-FB17-AEA7-23E0AA25088C}"/>
              </a:ext>
            </a:extLst>
          </p:cNvPr>
          <p:cNvSpPr txBox="1"/>
          <p:nvPr/>
        </p:nvSpPr>
        <p:spPr>
          <a:xfrm>
            <a:off x="465649" y="682832"/>
            <a:ext cx="1126071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Aspects of the classical harmonic analysis can be generalized,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depending on the situation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249382-DACA-50BB-9C47-43A1DA655789}"/>
              </a:ext>
            </a:extLst>
          </p:cNvPr>
          <p:cNvSpPr txBox="1"/>
          <p:nvPr/>
        </p:nvSpPr>
        <p:spPr>
          <a:xfrm>
            <a:off x="325982" y="2142870"/>
            <a:ext cx="4302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priori estimates: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Hörmander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4525C5-05CF-79EB-43CE-279AB7739303}"/>
              </a:ext>
            </a:extLst>
          </p:cNvPr>
          <p:cNvSpPr txBox="1"/>
          <p:nvPr/>
        </p:nvSpPr>
        <p:spPr>
          <a:xfrm>
            <a:off x="325982" y="4605482"/>
            <a:ext cx="896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Probability: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Malliavin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…, …, Stochastic PDE: E,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Hairer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Mattingly, 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DF2774-E783-9B41-6E36-70DE7916C5D5}"/>
              </a:ext>
            </a:extLst>
          </p:cNvPr>
          <p:cNvSpPr txBox="1"/>
          <p:nvPr/>
        </p:nvSpPr>
        <p:spPr>
          <a:xfrm>
            <a:off x="4399471" y="214287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Kohn, …, …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DCCF22-1E08-7D68-57BA-934ADE830B80}"/>
              </a:ext>
            </a:extLst>
          </p:cNvPr>
          <p:cNvSpPr txBox="1"/>
          <p:nvPr/>
        </p:nvSpPr>
        <p:spPr>
          <a:xfrm>
            <a:off x="325982" y="3312474"/>
            <a:ext cx="60142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Groups and representation theory: Folland,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5FC995-0E44-5F1B-64F6-18807D8AE2E5}"/>
              </a:ext>
            </a:extLst>
          </p:cNvPr>
          <p:cNvSpPr txBox="1"/>
          <p:nvPr/>
        </p:nvSpPr>
        <p:spPr>
          <a:xfrm>
            <a:off x="6005344" y="3265850"/>
            <a:ext cx="1783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Stein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7E80F0-569F-6498-CE50-FEC2A315B701}"/>
              </a:ext>
            </a:extLst>
          </p:cNvPr>
          <p:cNvSpPr txBox="1"/>
          <p:nvPr/>
        </p:nvSpPr>
        <p:spPr>
          <a:xfrm>
            <a:off x="6764537" y="3310018"/>
            <a:ext cx="17597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Rothschild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55D826-5239-1156-48CB-1CC933021C72}"/>
              </a:ext>
            </a:extLst>
          </p:cNvPr>
          <p:cNvSpPr txBox="1"/>
          <p:nvPr/>
        </p:nvSpPr>
        <p:spPr>
          <a:xfrm>
            <a:off x="325982" y="3677387"/>
            <a:ext cx="109143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400" dirty="0" err="1">
                <a:solidFill>
                  <a:prstClr val="black"/>
                </a:solidFill>
              </a:rPr>
              <a:t>Helffer-Nourrigat</a:t>
            </a:r>
            <a:r>
              <a:rPr lang="en-US" sz="2400" dirty="0">
                <a:solidFill>
                  <a:prstClr val="black"/>
                </a:solidFill>
              </a:rPr>
              <a:t>, …, …, Fisher-Fermanian Kammerer, …,  </a:t>
            </a:r>
            <a:r>
              <a:rPr lang="en-US" sz="2400" dirty="0" err="1">
                <a:solidFill>
                  <a:prstClr val="black"/>
                </a:solidFill>
              </a:rPr>
              <a:t>Androulidakis</a:t>
            </a:r>
            <a:r>
              <a:rPr lang="en-US" sz="2400" dirty="0">
                <a:solidFill>
                  <a:prstClr val="black"/>
                </a:solidFill>
              </a:rPr>
              <a:t>-Mohsen-</a:t>
            </a:r>
            <a:r>
              <a:rPr lang="en-US" sz="2400" dirty="0" err="1">
                <a:solidFill>
                  <a:prstClr val="black"/>
                </a:solidFill>
              </a:rPr>
              <a:t>Yuncken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EB7EDA7-D8B7-FED4-DE03-E5367DD877A7}"/>
              </a:ext>
            </a:extLst>
          </p:cNvPr>
          <p:cNvSpPr txBox="1"/>
          <p:nvPr/>
        </p:nvSpPr>
        <p:spPr>
          <a:xfrm>
            <a:off x="8316998" y="3312916"/>
            <a:ext cx="63796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Rockland,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Hulanicki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1886582-3240-A7A7-6FB7-9E29C19A11B9}"/>
              </a:ext>
            </a:extLst>
          </p:cNvPr>
          <p:cNvSpPr txBox="1"/>
          <p:nvPr/>
        </p:nvSpPr>
        <p:spPr>
          <a:xfrm>
            <a:off x="325982" y="5367003"/>
            <a:ext cx="46708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Singular integrals (today): Folland,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D412EF-8AAB-BC89-24C3-95AE8018DA0F}"/>
              </a:ext>
            </a:extLst>
          </p:cNvPr>
          <p:cNvSpPr txBox="1"/>
          <p:nvPr/>
        </p:nvSpPr>
        <p:spPr>
          <a:xfrm>
            <a:off x="4835162" y="5331499"/>
            <a:ext cx="182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Stein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98CD838-B3E6-5FF6-6057-B4390550F3A0}"/>
              </a:ext>
            </a:extLst>
          </p:cNvPr>
          <p:cNvSpPr txBox="1"/>
          <p:nvPr/>
        </p:nvSpPr>
        <p:spPr>
          <a:xfrm>
            <a:off x="5597630" y="5367001"/>
            <a:ext cx="17843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Rothschild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0A42793-7191-585A-D269-3978476F6045}"/>
              </a:ext>
            </a:extLst>
          </p:cNvPr>
          <p:cNvSpPr txBox="1"/>
          <p:nvPr/>
        </p:nvSpPr>
        <p:spPr>
          <a:xfrm>
            <a:off x="7156293" y="5362277"/>
            <a:ext cx="42372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Nagel,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Wainger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C. Fefferman,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99DDA3A-3D52-D777-6874-FCB17C3A9940}"/>
              </a:ext>
            </a:extLst>
          </p:cNvPr>
          <p:cNvSpPr txBox="1"/>
          <p:nvPr/>
        </p:nvSpPr>
        <p:spPr>
          <a:xfrm>
            <a:off x="325982" y="5823938"/>
            <a:ext cx="91341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Phong, Sánchez-Calle, Christ, Jerison, Tao, Wright, Koenig, S., …, …</a:t>
            </a:r>
          </a:p>
        </p:txBody>
      </p:sp>
    </p:spTree>
    <p:extLst>
      <p:ext uri="{BB962C8B-B14F-4D97-AF65-F5344CB8AC3E}">
        <p14:creationId xmlns:p14="http://schemas.microsoft.com/office/powerpoint/2010/main" val="545085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Char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097274B-7A29-4F90-9A3E-88128F718803}"/>
              </a:ext>
            </a:extLst>
          </p:cNvPr>
          <p:cNvSpPr txBox="1"/>
          <p:nvPr/>
        </p:nvSpPr>
        <p:spPr>
          <a:xfrm>
            <a:off x="4954213" y="72714"/>
            <a:ext cx="22835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Regularity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E1D275-F38F-44B2-BD06-81C4F4EF1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25" y="938753"/>
            <a:ext cx="2852711" cy="4619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CF416A-A0B9-4FAD-BE13-CA34CA660D0B}"/>
              </a:ext>
            </a:extLst>
          </p:cNvPr>
          <p:cNvSpPr txBox="1"/>
          <p:nvPr/>
        </p:nvSpPr>
        <p:spPr>
          <a:xfrm>
            <a:off x="3262966" y="877318"/>
            <a:ext cx="46485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can define a generalization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3E6287-B16B-4353-8C69-FA1D598C4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9266" y="1033342"/>
            <a:ext cx="1141787" cy="36731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9A790BB-B5E4-4D69-9927-85974EA1ADCD}"/>
              </a:ext>
            </a:extLst>
          </p:cNvPr>
          <p:cNvSpPr txBox="1"/>
          <p:nvPr/>
        </p:nvSpPr>
        <p:spPr>
          <a:xfrm>
            <a:off x="166119" y="1672225"/>
            <a:ext cx="7665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Ex: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2AB86FE-0162-4E39-8BA7-1449094FEE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76" y="1734856"/>
            <a:ext cx="7330551" cy="80688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120B6F2-8132-4A59-8781-D60A78D82E36}"/>
              </a:ext>
            </a:extLst>
          </p:cNvPr>
          <p:cNvSpPr txBox="1"/>
          <p:nvPr/>
        </p:nvSpPr>
        <p:spPr>
          <a:xfrm>
            <a:off x="8578376" y="1672224"/>
            <a:ext cx="28709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C00000"/>
                </a:solidFill>
              </a:rPr>
              <a:t>Sobolev</a:t>
            </a:r>
            <a:r>
              <a:rPr lang="en-US" sz="3200" dirty="0">
                <a:solidFill>
                  <a:srgbClr val="C00000"/>
                </a:solidFill>
              </a:rPr>
              <a:t> Spaces!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43AE13C-DB12-4971-A23D-8A869DEAA657}"/>
                  </a:ext>
                </a:extLst>
              </p:cNvPr>
              <p:cNvSpPr txBox="1"/>
              <p:nvPr/>
            </p:nvSpPr>
            <p:spPr>
              <a:xfrm>
                <a:off x="166119" y="2786926"/>
                <a:ext cx="994490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Many Authors (</a:t>
                </a:r>
                <a:r>
                  <a:rPr lang="en-US" sz="3200" dirty="0" err="1"/>
                  <a:t>Folland</a:t>
                </a:r>
                <a:r>
                  <a:rPr lang="en-US" sz="3200" dirty="0"/>
                  <a:t>, Stein, Rothschild,…): For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3200" dirty="0"/>
                  <a:t> max sub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43AE13C-DB12-4971-A23D-8A869DEAA6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19" y="2786926"/>
                <a:ext cx="9944902" cy="584775"/>
              </a:xfrm>
              <a:prstGeom prst="rect">
                <a:avLst/>
              </a:prstGeom>
              <a:blipFill>
                <a:blip r:embed="rId5"/>
                <a:stretch>
                  <a:fillRect l="-1532" t="-12500" r="-1532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86FB5433-11F1-4079-82B2-DEE02FC7FA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9014" y="198349"/>
            <a:ext cx="2014586" cy="5822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8D9C46D-A3B8-4ADE-A6F0-6B9B1D3A1CEF}"/>
                  </a:ext>
                </a:extLst>
              </p:cNvPr>
              <p:cNvSpPr txBox="1"/>
              <p:nvPr/>
            </p:nvSpPr>
            <p:spPr>
              <a:xfrm>
                <a:off x="1876726" y="3371701"/>
                <a:ext cx="772602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𝑃𝑢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p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d>
                  </m:oMath>
                </a14:m>
                <a:r>
                  <a:rPr lang="en-US" sz="3200" dirty="0"/>
                  <a:t> near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⇔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𝜅</m:t>
                        </m:r>
                      </m:sup>
                    </m:sSup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d>
                  </m:oMath>
                </a14:m>
                <a:r>
                  <a:rPr lang="en-US" sz="3200" dirty="0"/>
                  <a:t> near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8D9C46D-A3B8-4ADE-A6F0-6B9B1D3A1C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6726" y="3371701"/>
                <a:ext cx="7726026" cy="584775"/>
              </a:xfrm>
              <a:prstGeom prst="rect">
                <a:avLst/>
              </a:prstGeom>
              <a:blipFill>
                <a:blip r:embed="rId7"/>
                <a:stretch>
                  <a:fillRect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0EE860D5-6F8E-4A17-9CDF-4CB9877B2898}"/>
              </a:ext>
            </a:extLst>
          </p:cNvPr>
          <p:cNvSpPr txBox="1"/>
          <p:nvPr/>
        </p:nvSpPr>
        <p:spPr>
          <a:xfrm>
            <a:off x="185231" y="4081776"/>
            <a:ext cx="6735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Ex: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85EA67A-ED49-40F0-AAD3-71AA17220D9A}"/>
              </a:ext>
            </a:extLst>
          </p:cNvPr>
          <p:cNvCxnSpPr>
            <a:cxnSpLocks/>
          </p:cNvCxnSpPr>
          <p:nvPr/>
        </p:nvCxnSpPr>
        <p:spPr>
          <a:xfrm flipH="1">
            <a:off x="9161586" y="1087449"/>
            <a:ext cx="33410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B857145-DF5D-4AB0-B40F-F9233480ED8A}"/>
                  </a:ext>
                </a:extLst>
              </p:cNvPr>
              <p:cNvSpPr txBox="1"/>
              <p:nvPr/>
            </p:nvSpPr>
            <p:spPr>
              <a:xfrm>
                <a:off x="9495692" y="865457"/>
                <a:ext cx="1988621" cy="6686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</a:rPr>
                  <a:t>Treat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accent2"/>
                    </a:solidFill>
                  </a:rPr>
                  <a:t> as an</a:t>
                </a:r>
              </a:p>
              <a:p>
                <a:r>
                  <a:rPr lang="en-US" dirty="0">
                    <a:solidFill>
                      <a:schemeClr val="accent2"/>
                    </a:solidFill>
                  </a:rPr>
                  <a:t>operator of order 1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B857145-DF5D-4AB0-B40F-F9233480ED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5692" y="865457"/>
                <a:ext cx="1988621" cy="668645"/>
              </a:xfrm>
              <a:prstGeom prst="rect">
                <a:avLst/>
              </a:prstGeom>
              <a:blipFill>
                <a:blip r:embed="rId14"/>
                <a:stretch>
                  <a:fillRect l="-2761" t="-4545" r="-1534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A603636B-F9BB-4EC9-B94B-3B670FBCCDD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8890" y="4207525"/>
            <a:ext cx="389797" cy="38979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06C6674-4153-42A5-B65E-3DBD86A9CAF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67029" y="4159265"/>
            <a:ext cx="121658" cy="16800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843C0DA-0FA7-4D41-BADE-2737EF22928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74203" y="4274444"/>
            <a:ext cx="236923" cy="23692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35C4EAF-DAF6-4DB6-A49E-59C4BA4AA4D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14300" y="4117067"/>
            <a:ext cx="174818" cy="58039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AAE3D59-725F-4407-85DC-E27CB20FEA2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866866" y="4235141"/>
            <a:ext cx="625646" cy="41542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BCCA230-E499-4FD5-8E9F-FCBDAEAB419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752503" y="4178659"/>
            <a:ext cx="142142" cy="47191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3776944-3A26-4D83-BA0C-659965F4426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492512" y="4178215"/>
            <a:ext cx="141044" cy="46826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BE6873A-CFF7-4AF6-A4FF-02C96C062C3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780246" y="4112225"/>
            <a:ext cx="174818" cy="58039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3107391-4697-417B-96B9-91EE442370C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977347" y="4299671"/>
            <a:ext cx="287595" cy="24158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93BC408-07F7-4C60-8BD4-2A1121956D3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337195" y="4193863"/>
            <a:ext cx="1067589" cy="45261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18D3883-FDE6-4EE9-9F31-39C359D2F93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24684" y="4272007"/>
            <a:ext cx="487973" cy="325315"/>
          </a:xfrm>
          <a:prstGeom prst="rect">
            <a:avLst/>
          </a:prstGeom>
        </p:spPr>
      </p:pic>
      <p:pic>
        <p:nvPicPr>
          <p:cNvPr id="48" name="!!Morphx1">
            <a:extLst>
              <a:ext uri="{FF2B5EF4-FFF2-40B4-BE49-F238E27FC236}">
                <a16:creationId xmlns:a16="http://schemas.microsoft.com/office/drawing/2014/main" id="{57ECC1D0-EF41-4CA6-86D5-B13D6DA0A07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8886" y="4207517"/>
            <a:ext cx="389797" cy="389797"/>
          </a:xfrm>
          <a:prstGeom prst="rect">
            <a:avLst/>
          </a:prstGeom>
        </p:spPr>
      </p:pic>
      <p:pic>
        <p:nvPicPr>
          <p:cNvPr id="49" name="!!Morph21">
            <a:extLst>
              <a:ext uri="{FF2B5EF4-FFF2-40B4-BE49-F238E27FC236}">
                <a16:creationId xmlns:a16="http://schemas.microsoft.com/office/drawing/2014/main" id="{4311D57F-9312-4C0D-9374-1AF980682D7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67025" y="4159257"/>
            <a:ext cx="121658" cy="168004"/>
          </a:xfrm>
          <a:prstGeom prst="rect">
            <a:avLst/>
          </a:prstGeom>
        </p:spPr>
      </p:pic>
      <p:pic>
        <p:nvPicPr>
          <p:cNvPr id="50" name="!!Morphu1">
            <a:extLst>
              <a:ext uri="{FF2B5EF4-FFF2-40B4-BE49-F238E27FC236}">
                <a16:creationId xmlns:a16="http://schemas.microsoft.com/office/drawing/2014/main" id="{0DB7DB1F-EB75-49CE-BB1E-B5A84E0AC48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977349" y="4299669"/>
            <a:ext cx="287595" cy="241580"/>
          </a:xfrm>
          <a:prstGeom prst="rect">
            <a:avLst/>
          </a:prstGeom>
        </p:spPr>
      </p:pic>
      <p:pic>
        <p:nvPicPr>
          <p:cNvPr id="51" name="!!MorphLp1">
            <a:extLst>
              <a:ext uri="{FF2B5EF4-FFF2-40B4-BE49-F238E27FC236}">
                <a16:creationId xmlns:a16="http://schemas.microsoft.com/office/drawing/2014/main" id="{F6B6ECCD-9452-4A27-8564-828BD2D69E5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337188" y="4193861"/>
            <a:ext cx="1067589" cy="452617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98C1DC32-565D-471C-8226-63DC1EF83F5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33556" y="4130664"/>
            <a:ext cx="142363" cy="196597"/>
          </a:xfrm>
          <a:prstGeom prst="rect">
            <a:avLst/>
          </a:prstGeom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7D7E8EF-B6F6-4DF8-8A99-C4B91067833A}"/>
              </a:ext>
            </a:extLst>
          </p:cNvPr>
          <p:cNvCxnSpPr>
            <a:cxnSpLocks/>
          </p:cNvCxnSpPr>
          <p:nvPr/>
        </p:nvCxnSpPr>
        <p:spPr>
          <a:xfrm flipH="1" flipV="1">
            <a:off x="4597951" y="4597314"/>
            <a:ext cx="207140" cy="24507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56DD5B51-437B-4EF5-AA30-24B361A88FA5}"/>
              </a:ext>
            </a:extLst>
          </p:cNvPr>
          <p:cNvSpPr txBox="1"/>
          <p:nvPr/>
        </p:nvSpPr>
        <p:spPr>
          <a:xfrm>
            <a:off x="4231527" y="4777343"/>
            <a:ext cx="1814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gain 2 derivatives</a:t>
            </a:r>
          </a:p>
        </p:txBody>
      </p:sp>
    </p:spTree>
    <p:extLst>
      <p:ext uri="{BB962C8B-B14F-4D97-AF65-F5344CB8AC3E}">
        <p14:creationId xmlns:p14="http://schemas.microsoft.com/office/powerpoint/2010/main" val="3389654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/>
      <p:bldP spid="18" grpId="0"/>
      <p:bldP spid="19" grpId="0"/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097274B-7A29-4F90-9A3E-88128F718803}"/>
              </a:ext>
            </a:extLst>
          </p:cNvPr>
          <p:cNvSpPr txBox="1"/>
          <p:nvPr/>
        </p:nvSpPr>
        <p:spPr>
          <a:xfrm>
            <a:off x="4954213" y="72714"/>
            <a:ext cx="22835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Regularity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E1D275-F38F-44B2-BD06-81C4F4EF1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25" y="938753"/>
            <a:ext cx="2852711" cy="4619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CF416A-A0B9-4FAD-BE13-CA34CA660D0B}"/>
              </a:ext>
            </a:extLst>
          </p:cNvPr>
          <p:cNvSpPr txBox="1"/>
          <p:nvPr/>
        </p:nvSpPr>
        <p:spPr>
          <a:xfrm>
            <a:off x="3262966" y="877318"/>
            <a:ext cx="46485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can define a generalization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3E6287-B16B-4353-8C69-FA1D598C4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9266" y="1033342"/>
            <a:ext cx="1141787" cy="36731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9A790BB-B5E4-4D69-9927-85974EA1ADCD}"/>
              </a:ext>
            </a:extLst>
          </p:cNvPr>
          <p:cNvSpPr txBox="1"/>
          <p:nvPr/>
        </p:nvSpPr>
        <p:spPr>
          <a:xfrm>
            <a:off x="166119" y="1672225"/>
            <a:ext cx="7665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Ex: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2AB86FE-0162-4E39-8BA7-1449094FEE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76" y="1734856"/>
            <a:ext cx="7330551" cy="80688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120B6F2-8132-4A59-8781-D60A78D82E36}"/>
              </a:ext>
            </a:extLst>
          </p:cNvPr>
          <p:cNvSpPr txBox="1"/>
          <p:nvPr/>
        </p:nvSpPr>
        <p:spPr>
          <a:xfrm>
            <a:off x="8578376" y="1672224"/>
            <a:ext cx="28709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C00000"/>
                </a:solidFill>
              </a:rPr>
              <a:t>Sobolev</a:t>
            </a:r>
            <a:r>
              <a:rPr lang="en-US" sz="3200" dirty="0">
                <a:solidFill>
                  <a:srgbClr val="C00000"/>
                </a:solidFill>
              </a:rPr>
              <a:t> Spaces!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43AE13C-DB12-4971-A23D-8A869DEAA657}"/>
                  </a:ext>
                </a:extLst>
              </p:cNvPr>
              <p:cNvSpPr txBox="1"/>
              <p:nvPr/>
            </p:nvSpPr>
            <p:spPr>
              <a:xfrm>
                <a:off x="166119" y="2786926"/>
                <a:ext cx="994490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Many Authors (</a:t>
                </a:r>
                <a:r>
                  <a:rPr lang="en-US" sz="3200" dirty="0" err="1"/>
                  <a:t>Folland</a:t>
                </a:r>
                <a:r>
                  <a:rPr lang="en-US" sz="3200" dirty="0"/>
                  <a:t>, Stein, Rothschild,…): For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3200" dirty="0"/>
                  <a:t> max sub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43AE13C-DB12-4971-A23D-8A869DEAA6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19" y="2786926"/>
                <a:ext cx="9944902" cy="584775"/>
              </a:xfrm>
              <a:prstGeom prst="rect">
                <a:avLst/>
              </a:prstGeom>
              <a:blipFill>
                <a:blip r:embed="rId5"/>
                <a:stretch>
                  <a:fillRect l="-1532" t="-12500" r="-1532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86FB5433-11F1-4079-82B2-DEE02FC7FA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9014" y="198349"/>
            <a:ext cx="2014586" cy="5822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8D9C46D-A3B8-4ADE-A6F0-6B9B1D3A1CEF}"/>
                  </a:ext>
                </a:extLst>
              </p:cNvPr>
              <p:cNvSpPr txBox="1"/>
              <p:nvPr/>
            </p:nvSpPr>
            <p:spPr>
              <a:xfrm>
                <a:off x="1876726" y="3371701"/>
                <a:ext cx="772602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𝑃𝑢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p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d>
                  </m:oMath>
                </a14:m>
                <a:r>
                  <a:rPr lang="en-US" sz="3200" dirty="0"/>
                  <a:t> near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⇔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𝜅</m:t>
                        </m:r>
                      </m:sup>
                    </m:sSup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d>
                  </m:oMath>
                </a14:m>
                <a:r>
                  <a:rPr lang="en-US" sz="3200" dirty="0"/>
                  <a:t> near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8D9C46D-A3B8-4ADE-A6F0-6B9B1D3A1C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6726" y="3371701"/>
                <a:ext cx="7726026" cy="584775"/>
              </a:xfrm>
              <a:prstGeom prst="rect">
                <a:avLst/>
              </a:prstGeom>
              <a:blipFill>
                <a:blip r:embed="rId7"/>
                <a:stretch>
                  <a:fillRect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0EE860D5-6F8E-4A17-9CDF-4CB9877B2898}"/>
              </a:ext>
            </a:extLst>
          </p:cNvPr>
          <p:cNvSpPr txBox="1"/>
          <p:nvPr/>
        </p:nvSpPr>
        <p:spPr>
          <a:xfrm>
            <a:off x="185231" y="4081776"/>
            <a:ext cx="6735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Ex: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85EA67A-ED49-40F0-AAD3-71AA17220D9A}"/>
              </a:ext>
            </a:extLst>
          </p:cNvPr>
          <p:cNvCxnSpPr>
            <a:cxnSpLocks/>
          </p:cNvCxnSpPr>
          <p:nvPr/>
        </p:nvCxnSpPr>
        <p:spPr>
          <a:xfrm flipH="1">
            <a:off x="9161586" y="1087449"/>
            <a:ext cx="33410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B857145-DF5D-4AB0-B40F-F9233480ED8A}"/>
                  </a:ext>
                </a:extLst>
              </p:cNvPr>
              <p:cNvSpPr txBox="1"/>
              <p:nvPr/>
            </p:nvSpPr>
            <p:spPr>
              <a:xfrm>
                <a:off x="9495692" y="865457"/>
                <a:ext cx="1988621" cy="6686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</a:rPr>
                  <a:t>Treat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accent2"/>
                    </a:solidFill>
                  </a:rPr>
                  <a:t> as an</a:t>
                </a:r>
              </a:p>
              <a:p>
                <a:r>
                  <a:rPr lang="en-US" dirty="0">
                    <a:solidFill>
                      <a:schemeClr val="accent2"/>
                    </a:solidFill>
                  </a:rPr>
                  <a:t>operator of order 1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B857145-DF5D-4AB0-B40F-F9233480ED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5692" y="865457"/>
                <a:ext cx="1988621" cy="668645"/>
              </a:xfrm>
              <a:prstGeom prst="rect">
                <a:avLst/>
              </a:prstGeom>
              <a:blipFill>
                <a:blip r:embed="rId14"/>
                <a:stretch>
                  <a:fillRect l="-2761" t="-4545" r="-1534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A603636B-F9BB-4EC9-B94B-3B670FBCCDD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8890" y="4207525"/>
            <a:ext cx="389797" cy="38979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06C6674-4153-42A5-B65E-3DBD86A9CAF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67029" y="4159265"/>
            <a:ext cx="121658" cy="16800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843C0DA-0FA7-4D41-BADE-2737EF22928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74203" y="4274444"/>
            <a:ext cx="236923" cy="23692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35C4EAF-DAF6-4DB6-A49E-59C4BA4AA4D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14300" y="4117067"/>
            <a:ext cx="174818" cy="58039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AAE3D59-725F-4407-85DC-E27CB20FEA2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866866" y="4235141"/>
            <a:ext cx="625646" cy="41542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BCCA230-E499-4FD5-8E9F-FCBDAEAB419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752503" y="4178659"/>
            <a:ext cx="142142" cy="47191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3776944-3A26-4D83-BA0C-659965F4426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492512" y="4178215"/>
            <a:ext cx="141044" cy="46826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BE6873A-CFF7-4AF6-A4FF-02C96C062C3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780246" y="4112225"/>
            <a:ext cx="174818" cy="58039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3107391-4697-417B-96B9-91EE442370C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977347" y="4299671"/>
            <a:ext cx="287595" cy="24158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93BC408-07F7-4C60-8BD4-2A1121956D3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337195" y="4193863"/>
            <a:ext cx="1067589" cy="45261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18D3883-FDE6-4EE9-9F31-39C359D2F93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24684" y="4272007"/>
            <a:ext cx="487973" cy="325315"/>
          </a:xfrm>
          <a:prstGeom prst="rect">
            <a:avLst/>
          </a:prstGeom>
        </p:spPr>
      </p:pic>
      <p:pic>
        <p:nvPicPr>
          <p:cNvPr id="48" name="!!Morphx1">
            <a:extLst>
              <a:ext uri="{FF2B5EF4-FFF2-40B4-BE49-F238E27FC236}">
                <a16:creationId xmlns:a16="http://schemas.microsoft.com/office/drawing/2014/main" id="{57ECC1D0-EF41-4CA6-86D5-B13D6DA0A07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78849" y="4207517"/>
            <a:ext cx="389797" cy="389797"/>
          </a:xfrm>
          <a:prstGeom prst="rect">
            <a:avLst/>
          </a:prstGeom>
        </p:spPr>
      </p:pic>
      <p:pic>
        <p:nvPicPr>
          <p:cNvPr id="49" name="!!Morph21">
            <a:extLst>
              <a:ext uri="{FF2B5EF4-FFF2-40B4-BE49-F238E27FC236}">
                <a16:creationId xmlns:a16="http://schemas.microsoft.com/office/drawing/2014/main" id="{4311D57F-9312-4C0D-9374-1AF980682D7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46988" y="4159257"/>
            <a:ext cx="121658" cy="168004"/>
          </a:xfrm>
          <a:prstGeom prst="rect">
            <a:avLst/>
          </a:prstGeom>
        </p:spPr>
      </p:pic>
      <p:pic>
        <p:nvPicPr>
          <p:cNvPr id="50" name="!!Morphu1">
            <a:extLst>
              <a:ext uri="{FF2B5EF4-FFF2-40B4-BE49-F238E27FC236}">
                <a16:creationId xmlns:a16="http://schemas.microsoft.com/office/drawing/2014/main" id="{0DB7DB1F-EB75-49CE-BB1E-B5A84E0AC48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456779" y="4299669"/>
            <a:ext cx="287595" cy="241580"/>
          </a:xfrm>
          <a:prstGeom prst="rect">
            <a:avLst/>
          </a:prstGeom>
        </p:spPr>
      </p:pic>
      <p:pic>
        <p:nvPicPr>
          <p:cNvPr id="51" name="!!MorphLp1">
            <a:extLst>
              <a:ext uri="{FF2B5EF4-FFF2-40B4-BE49-F238E27FC236}">
                <a16:creationId xmlns:a16="http://schemas.microsoft.com/office/drawing/2014/main" id="{F6B6ECCD-9452-4A27-8564-828BD2D69E5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816618" y="4193861"/>
            <a:ext cx="1067589" cy="452617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98C1DC32-565D-471C-8226-63DC1EF83F5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33556" y="4130664"/>
            <a:ext cx="142363" cy="19659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53301C88-E4C8-4918-A324-41EAB24BA40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866862" y="4235137"/>
            <a:ext cx="625646" cy="415429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E824BFB-DBFA-4C4E-B36D-7C0783DF415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752499" y="4178655"/>
            <a:ext cx="142142" cy="47191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8EF5473F-69F0-40D7-93F5-9F88E355BB4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492508" y="4178211"/>
            <a:ext cx="141044" cy="46826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B5D24B0B-703B-4878-BD5C-9E5B7D9E92E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33552" y="4130660"/>
            <a:ext cx="142363" cy="19659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AB75C259-E87C-47B1-A284-D8C0CC0585A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977347" y="4299669"/>
            <a:ext cx="287595" cy="241580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582DB63-A73A-481A-8D75-C3512DC87F1F}"/>
              </a:ext>
            </a:extLst>
          </p:cNvPr>
          <p:cNvCxnSpPr>
            <a:cxnSpLocks/>
          </p:cNvCxnSpPr>
          <p:nvPr/>
        </p:nvCxnSpPr>
        <p:spPr>
          <a:xfrm flipH="1" flipV="1">
            <a:off x="4597951" y="4597314"/>
            <a:ext cx="207140" cy="24507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19063DA-9D26-4F1A-8852-583E160567A8}"/>
              </a:ext>
            </a:extLst>
          </p:cNvPr>
          <p:cNvSpPr txBox="1"/>
          <p:nvPr/>
        </p:nvSpPr>
        <p:spPr>
          <a:xfrm>
            <a:off x="4231527" y="4777343"/>
            <a:ext cx="1814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gain 2 derivatives</a:t>
            </a:r>
          </a:p>
        </p:txBody>
      </p:sp>
      <p:grpSp>
        <p:nvGrpSpPr>
          <p:cNvPr id="2" name="!!Morphy2">
            <a:extLst>
              <a:ext uri="{FF2B5EF4-FFF2-40B4-BE49-F238E27FC236}">
                <a16:creationId xmlns:a16="http://schemas.microsoft.com/office/drawing/2014/main" id="{549B2443-D4CB-4E47-A3C5-2511BD140FF0}"/>
              </a:ext>
            </a:extLst>
          </p:cNvPr>
          <p:cNvGrpSpPr/>
          <p:nvPr/>
        </p:nvGrpSpPr>
        <p:grpSpPr>
          <a:xfrm>
            <a:off x="1753507" y="4131552"/>
            <a:ext cx="1023416" cy="519906"/>
            <a:chOff x="1904899" y="4943125"/>
            <a:chExt cx="1023416" cy="519906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9C53B75B-D75C-47D0-A17F-EB3FE53ED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019262" y="5047602"/>
              <a:ext cx="625646" cy="415429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931B7686-0BC7-44E7-84F6-7ECB9EB05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904899" y="4991120"/>
              <a:ext cx="142142" cy="471911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D6354C00-B2DB-4360-8195-71304E61FE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2644908" y="4990676"/>
              <a:ext cx="141044" cy="468265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3C726821-71B8-4999-BE0D-6CFBE2486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785952" y="4943125"/>
              <a:ext cx="142363" cy="196597"/>
            </a:xfrm>
            <a:prstGeom prst="rect">
              <a:avLst/>
            </a:prstGeom>
          </p:spPr>
        </p:pic>
      </p:grpSp>
      <p:pic>
        <p:nvPicPr>
          <p:cNvPr id="57" name="!!Morphu2">
            <a:extLst>
              <a:ext uri="{FF2B5EF4-FFF2-40B4-BE49-F238E27FC236}">
                <a16:creationId xmlns:a16="http://schemas.microsoft.com/office/drawing/2014/main" id="{EC341198-63CD-4D39-8B8D-39848BA225B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978353" y="4300677"/>
            <a:ext cx="287595" cy="24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9821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097274B-7A29-4F90-9A3E-88128F718803}"/>
              </a:ext>
            </a:extLst>
          </p:cNvPr>
          <p:cNvSpPr txBox="1"/>
          <p:nvPr/>
        </p:nvSpPr>
        <p:spPr>
          <a:xfrm>
            <a:off x="4954213" y="72714"/>
            <a:ext cx="22835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Regularity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E1D275-F38F-44B2-BD06-81C4F4EF1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25" y="938753"/>
            <a:ext cx="2852711" cy="4619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CF416A-A0B9-4FAD-BE13-CA34CA660D0B}"/>
              </a:ext>
            </a:extLst>
          </p:cNvPr>
          <p:cNvSpPr txBox="1"/>
          <p:nvPr/>
        </p:nvSpPr>
        <p:spPr>
          <a:xfrm>
            <a:off x="3262966" y="877318"/>
            <a:ext cx="46485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can define a generalization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3E6287-B16B-4353-8C69-FA1D598C4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9266" y="1033342"/>
            <a:ext cx="1141787" cy="36731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9A790BB-B5E4-4D69-9927-85974EA1ADCD}"/>
              </a:ext>
            </a:extLst>
          </p:cNvPr>
          <p:cNvSpPr txBox="1"/>
          <p:nvPr/>
        </p:nvSpPr>
        <p:spPr>
          <a:xfrm>
            <a:off x="166119" y="1672225"/>
            <a:ext cx="7665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Ex: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2AB86FE-0162-4E39-8BA7-1449094FEE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76" y="1734856"/>
            <a:ext cx="7330551" cy="80688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120B6F2-8132-4A59-8781-D60A78D82E36}"/>
              </a:ext>
            </a:extLst>
          </p:cNvPr>
          <p:cNvSpPr txBox="1"/>
          <p:nvPr/>
        </p:nvSpPr>
        <p:spPr>
          <a:xfrm>
            <a:off x="8578376" y="1672224"/>
            <a:ext cx="28709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C00000"/>
                </a:solidFill>
              </a:rPr>
              <a:t>Sobolev</a:t>
            </a:r>
            <a:r>
              <a:rPr lang="en-US" sz="3200" dirty="0">
                <a:solidFill>
                  <a:srgbClr val="C00000"/>
                </a:solidFill>
              </a:rPr>
              <a:t> Spaces!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43AE13C-DB12-4971-A23D-8A869DEAA657}"/>
                  </a:ext>
                </a:extLst>
              </p:cNvPr>
              <p:cNvSpPr txBox="1"/>
              <p:nvPr/>
            </p:nvSpPr>
            <p:spPr>
              <a:xfrm>
                <a:off x="166119" y="2786926"/>
                <a:ext cx="994490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Many Authors (</a:t>
                </a:r>
                <a:r>
                  <a:rPr lang="en-US" sz="3200" dirty="0" err="1"/>
                  <a:t>Folland</a:t>
                </a:r>
                <a:r>
                  <a:rPr lang="en-US" sz="3200" dirty="0"/>
                  <a:t>, Stein, Rothschild,…): For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3200" dirty="0"/>
                  <a:t> max sub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43AE13C-DB12-4971-A23D-8A869DEAA6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19" y="2786926"/>
                <a:ext cx="9944902" cy="584775"/>
              </a:xfrm>
              <a:prstGeom prst="rect">
                <a:avLst/>
              </a:prstGeom>
              <a:blipFill>
                <a:blip r:embed="rId5"/>
                <a:stretch>
                  <a:fillRect l="-1532" t="-12500" r="-1532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86FB5433-11F1-4079-82B2-DEE02FC7FA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9014" y="198349"/>
            <a:ext cx="2014586" cy="5822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8D9C46D-A3B8-4ADE-A6F0-6B9B1D3A1CEF}"/>
                  </a:ext>
                </a:extLst>
              </p:cNvPr>
              <p:cNvSpPr txBox="1"/>
              <p:nvPr/>
            </p:nvSpPr>
            <p:spPr>
              <a:xfrm>
                <a:off x="1876726" y="3371701"/>
                <a:ext cx="772602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𝑃𝑢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p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d>
                  </m:oMath>
                </a14:m>
                <a:r>
                  <a:rPr lang="en-US" sz="3200" dirty="0"/>
                  <a:t> near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⇔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𝜅</m:t>
                        </m:r>
                      </m:sup>
                    </m:sSup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d>
                  </m:oMath>
                </a14:m>
                <a:r>
                  <a:rPr lang="en-US" sz="3200" dirty="0"/>
                  <a:t> near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8D9C46D-A3B8-4ADE-A6F0-6B9B1D3A1C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6726" y="3371701"/>
                <a:ext cx="7726026" cy="584775"/>
              </a:xfrm>
              <a:prstGeom prst="rect">
                <a:avLst/>
              </a:prstGeom>
              <a:blipFill>
                <a:blip r:embed="rId7"/>
                <a:stretch>
                  <a:fillRect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0EE860D5-6F8E-4A17-9CDF-4CB9877B2898}"/>
              </a:ext>
            </a:extLst>
          </p:cNvPr>
          <p:cNvSpPr txBox="1"/>
          <p:nvPr/>
        </p:nvSpPr>
        <p:spPr>
          <a:xfrm>
            <a:off x="185231" y="4081776"/>
            <a:ext cx="6735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Ex: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85EA67A-ED49-40F0-AAD3-71AA17220D9A}"/>
              </a:ext>
            </a:extLst>
          </p:cNvPr>
          <p:cNvCxnSpPr>
            <a:cxnSpLocks/>
          </p:cNvCxnSpPr>
          <p:nvPr/>
        </p:nvCxnSpPr>
        <p:spPr>
          <a:xfrm flipH="1">
            <a:off x="9161586" y="1087449"/>
            <a:ext cx="33410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B857145-DF5D-4AB0-B40F-F9233480ED8A}"/>
                  </a:ext>
                </a:extLst>
              </p:cNvPr>
              <p:cNvSpPr txBox="1"/>
              <p:nvPr/>
            </p:nvSpPr>
            <p:spPr>
              <a:xfrm>
                <a:off x="9495692" y="865457"/>
                <a:ext cx="1988621" cy="6686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</a:rPr>
                  <a:t>Treat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accent2"/>
                    </a:solidFill>
                  </a:rPr>
                  <a:t> as an</a:t>
                </a:r>
              </a:p>
              <a:p>
                <a:r>
                  <a:rPr lang="en-US" dirty="0">
                    <a:solidFill>
                      <a:schemeClr val="accent2"/>
                    </a:solidFill>
                  </a:rPr>
                  <a:t>operator of order 1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B857145-DF5D-4AB0-B40F-F9233480ED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5692" y="865457"/>
                <a:ext cx="1988621" cy="668645"/>
              </a:xfrm>
              <a:prstGeom prst="rect">
                <a:avLst/>
              </a:prstGeom>
              <a:blipFill>
                <a:blip r:embed="rId14"/>
                <a:stretch>
                  <a:fillRect l="-2761" t="-4545" r="-1534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A603636B-F9BB-4EC9-B94B-3B670FBCCDD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8890" y="4207525"/>
            <a:ext cx="389797" cy="38979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06C6674-4153-42A5-B65E-3DBD86A9CAF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67029" y="4159265"/>
            <a:ext cx="121658" cy="16800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843C0DA-0FA7-4D41-BADE-2737EF22928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74203" y="4274444"/>
            <a:ext cx="236923" cy="23692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35C4EAF-DAF6-4DB6-A49E-59C4BA4AA4D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14300" y="4117067"/>
            <a:ext cx="174818" cy="58039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AAE3D59-725F-4407-85DC-E27CB20FEA2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866866" y="4235141"/>
            <a:ext cx="625646" cy="41542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BCCA230-E499-4FD5-8E9F-FCBDAEAB419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752503" y="4178659"/>
            <a:ext cx="142142" cy="47191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3776944-3A26-4D83-BA0C-659965F4426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492512" y="4178215"/>
            <a:ext cx="141044" cy="46826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BE6873A-CFF7-4AF6-A4FF-02C96C062C3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780246" y="4112225"/>
            <a:ext cx="174818" cy="58039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3107391-4697-417B-96B9-91EE442370C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977347" y="4299671"/>
            <a:ext cx="287595" cy="24158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93BC408-07F7-4C60-8BD4-2A1121956D3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337195" y="4193863"/>
            <a:ext cx="1067589" cy="45261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18D3883-FDE6-4EE9-9F31-39C359D2F93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24684" y="4272007"/>
            <a:ext cx="487973" cy="325315"/>
          </a:xfrm>
          <a:prstGeom prst="rect">
            <a:avLst/>
          </a:prstGeom>
        </p:spPr>
      </p:pic>
      <p:pic>
        <p:nvPicPr>
          <p:cNvPr id="48" name="!!Morphx1">
            <a:extLst>
              <a:ext uri="{FF2B5EF4-FFF2-40B4-BE49-F238E27FC236}">
                <a16:creationId xmlns:a16="http://schemas.microsoft.com/office/drawing/2014/main" id="{57ECC1D0-EF41-4CA6-86D5-B13D6DA0A07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78849" y="4207517"/>
            <a:ext cx="389797" cy="389797"/>
          </a:xfrm>
          <a:prstGeom prst="rect">
            <a:avLst/>
          </a:prstGeom>
        </p:spPr>
      </p:pic>
      <p:pic>
        <p:nvPicPr>
          <p:cNvPr id="49" name="!!Morph21">
            <a:extLst>
              <a:ext uri="{FF2B5EF4-FFF2-40B4-BE49-F238E27FC236}">
                <a16:creationId xmlns:a16="http://schemas.microsoft.com/office/drawing/2014/main" id="{4311D57F-9312-4C0D-9374-1AF980682D7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46988" y="4159257"/>
            <a:ext cx="121658" cy="168004"/>
          </a:xfrm>
          <a:prstGeom prst="rect">
            <a:avLst/>
          </a:prstGeom>
        </p:spPr>
      </p:pic>
      <p:pic>
        <p:nvPicPr>
          <p:cNvPr id="50" name="!!Morphu1">
            <a:extLst>
              <a:ext uri="{FF2B5EF4-FFF2-40B4-BE49-F238E27FC236}">
                <a16:creationId xmlns:a16="http://schemas.microsoft.com/office/drawing/2014/main" id="{0DB7DB1F-EB75-49CE-BB1E-B5A84E0AC48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456779" y="4299669"/>
            <a:ext cx="287595" cy="241580"/>
          </a:xfrm>
          <a:prstGeom prst="rect">
            <a:avLst/>
          </a:prstGeom>
        </p:spPr>
      </p:pic>
      <p:pic>
        <p:nvPicPr>
          <p:cNvPr id="51" name="!!MorphLp1">
            <a:extLst>
              <a:ext uri="{FF2B5EF4-FFF2-40B4-BE49-F238E27FC236}">
                <a16:creationId xmlns:a16="http://schemas.microsoft.com/office/drawing/2014/main" id="{F6B6ECCD-9452-4A27-8564-828BD2D69E5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253534" y="4193861"/>
            <a:ext cx="1067589" cy="452617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98C1DC32-565D-471C-8226-63DC1EF83F5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33556" y="4130664"/>
            <a:ext cx="142363" cy="19659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53301C88-E4C8-4918-A324-41EAB24BA40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866862" y="4235137"/>
            <a:ext cx="625646" cy="415429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E824BFB-DBFA-4C4E-B36D-7C0783DF415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752499" y="4178655"/>
            <a:ext cx="142142" cy="47191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8EF5473F-69F0-40D7-93F5-9F88E355BB4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492508" y="4178211"/>
            <a:ext cx="141044" cy="46826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B5D24B0B-703B-4878-BD5C-9E5B7D9E92E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33552" y="4130660"/>
            <a:ext cx="142363" cy="19659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AB75C259-E87C-47B1-A284-D8C0CC0585A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977347" y="4299669"/>
            <a:ext cx="287595" cy="241580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582DB63-A73A-481A-8D75-C3512DC87F1F}"/>
              </a:ext>
            </a:extLst>
          </p:cNvPr>
          <p:cNvCxnSpPr>
            <a:cxnSpLocks/>
          </p:cNvCxnSpPr>
          <p:nvPr/>
        </p:nvCxnSpPr>
        <p:spPr>
          <a:xfrm flipH="1" flipV="1">
            <a:off x="4597951" y="4597314"/>
            <a:ext cx="207140" cy="24507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19063DA-9D26-4F1A-8852-583E160567A8}"/>
              </a:ext>
            </a:extLst>
          </p:cNvPr>
          <p:cNvSpPr txBox="1"/>
          <p:nvPr/>
        </p:nvSpPr>
        <p:spPr>
          <a:xfrm>
            <a:off x="4231527" y="4777343"/>
            <a:ext cx="1814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gain 2 derivatives</a:t>
            </a:r>
          </a:p>
        </p:txBody>
      </p:sp>
      <p:grpSp>
        <p:nvGrpSpPr>
          <p:cNvPr id="2" name="!!Morphy2">
            <a:extLst>
              <a:ext uri="{FF2B5EF4-FFF2-40B4-BE49-F238E27FC236}">
                <a16:creationId xmlns:a16="http://schemas.microsoft.com/office/drawing/2014/main" id="{549B2443-D4CB-4E47-A3C5-2511BD140FF0}"/>
              </a:ext>
            </a:extLst>
          </p:cNvPr>
          <p:cNvGrpSpPr/>
          <p:nvPr/>
        </p:nvGrpSpPr>
        <p:grpSpPr>
          <a:xfrm>
            <a:off x="5903952" y="4131552"/>
            <a:ext cx="1023416" cy="519906"/>
            <a:chOff x="1904899" y="4943125"/>
            <a:chExt cx="1023416" cy="519906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9C53B75B-D75C-47D0-A17F-EB3FE53ED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019262" y="5047602"/>
              <a:ext cx="625646" cy="415429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931B7686-0BC7-44E7-84F6-7ECB9EB05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904899" y="4991120"/>
              <a:ext cx="142142" cy="471911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D6354C00-B2DB-4360-8195-71304E61FE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2644908" y="4990676"/>
              <a:ext cx="141044" cy="468265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3C726821-71B8-4999-BE0D-6CFBE2486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785952" y="4943125"/>
              <a:ext cx="142363" cy="196597"/>
            </a:xfrm>
            <a:prstGeom prst="rect">
              <a:avLst/>
            </a:prstGeom>
          </p:spPr>
        </p:pic>
      </p:grpSp>
      <p:pic>
        <p:nvPicPr>
          <p:cNvPr id="57" name="!!Morphu2">
            <a:extLst>
              <a:ext uri="{FF2B5EF4-FFF2-40B4-BE49-F238E27FC236}">
                <a16:creationId xmlns:a16="http://schemas.microsoft.com/office/drawing/2014/main" id="{EC341198-63CD-4D39-8B8D-39848BA225B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909105" y="4300677"/>
            <a:ext cx="287595" cy="2415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B691CE-7A9D-4BBF-8439-E4A5156F5F6F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755630" y="4464780"/>
            <a:ext cx="103998" cy="152938"/>
          </a:xfrm>
          <a:prstGeom prst="rect">
            <a:avLst/>
          </a:prstGeom>
        </p:spPr>
      </p:pic>
      <p:pic>
        <p:nvPicPr>
          <p:cNvPr id="58" name="!!Morphx3">
            <a:extLst>
              <a:ext uri="{FF2B5EF4-FFF2-40B4-BE49-F238E27FC236}">
                <a16:creationId xmlns:a16="http://schemas.microsoft.com/office/drawing/2014/main" id="{35485333-8E5F-4258-890D-9402165F3B7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9899" y="4208533"/>
            <a:ext cx="389797" cy="389797"/>
          </a:xfrm>
          <a:prstGeom prst="rect">
            <a:avLst/>
          </a:prstGeom>
        </p:spPr>
      </p:pic>
      <p:pic>
        <p:nvPicPr>
          <p:cNvPr id="59" name="!!Morphy3">
            <a:extLst>
              <a:ext uri="{FF2B5EF4-FFF2-40B4-BE49-F238E27FC236}">
                <a16:creationId xmlns:a16="http://schemas.microsoft.com/office/drawing/2014/main" id="{716D3FBC-97D4-4AE3-8DDA-5ACE52049CE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861933" y="4236142"/>
            <a:ext cx="625646" cy="415429"/>
          </a:xfrm>
          <a:prstGeom prst="rect">
            <a:avLst/>
          </a:prstGeom>
        </p:spPr>
      </p:pic>
      <p:pic>
        <p:nvPicPr>
          <p:cNvPr id="60" name="!!Morphu3">
            <a:extLst>
              <a:ext uri="{FF2B5EF4-FFF2-40B4-BE49-F238E27FC236}">
                <a16:creationId xmlns:a16="http://schemas.microsoft.com/office/drawing/2014/main" id="{DD5BB86E-EB35-45CE-B3EA-22ACA28C3E5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978356" y="4300674"/>
            <a:ext cx="287595" cy="24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7344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097274B-7A29-4F90-9A3E-88128F718803}"/>
              </a:ext>
            </a:extLst>
          </p:cNvPr>
          <p:cNvSpPr txBox="1"/>
          <p:nvPr/>
        </p:nvSpPr>
        <p:spPr>
          <a:xfrm>
            <a:off x="4954213" y="72714"/>
            <a:ext cx="22835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Regularity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E1D275-F38F-44B2-BD06-81C4F4EF1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25" y="938753"/>
            <a:ext cx="2852711" cy="4619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CF416A-A0B9-4FAD-BE13-CA34CA660D0B}"/>
              </a:ext>
            </a:extLst>
          </p:cNvPr>
          <p:cNvSpPr txBox="1"/>
          <p:nvPr/>
        </p:nvSpPr>
        <p:spPr>
          <a:xfrm>
            <a:off x="3262966" y="877318"/>
            <a:ext cx="46485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can define a generalization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3E6287-B16B-4353-8C69-FA1D598C4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9266" y="1033342"/>
            <a:ext cx="1141787" cy="36731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9A790BB-B5E4-4D69-9927-85974EA1ADCD}"/>
              </a:ext>
            </a:extLst>
          </p:cNvPr>
          <p:cNvSpPr txBox="1"/>
          <p:nvPr/>
        </p:nvSpPr>
        <p:spPr>
          <a:xfrm>
            <a:off x="166119" y="1672225"/>
            <a:ext cx="7665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Ex: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2AB86FE-0162-4E39-8BA7-1449094FEE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76" y="1734856"/>
            <a:ext cx="7330551" cy="80688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120B6F2-8132-4A59-8781-D60A78D82E36}"/>
              </a:ext>
            </a:extLst>
          </p:cNvPr>
          <p:cNvSpPr txBox="1"/>
          <p:nvPr/>
        </p:nvSpPr>
        <p:spPr>
          <a:xfrm>
            <a:off x="8578376" y="1672224"/>
            <a:ext cx="28709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C00000"/>
                </a:solidFill>
              </a:rPr>
              <a:t>Sobolev</a:t>
            </a:r>
            <a:r>
              <a:rPr lang="en-US" sz="3200" dirty="0">
                <a:solidFill>
                  <a:srgbClr val="C00000"/>
                </a:solidFill>
              </a:rPr>
              <a:t> Spaces!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43AE13C-DB12-4971-A23D-8A869DEAA657}"/>
                  </a:ext>
                </a:extLst>
              </p:cNvPr>
              <p:cNvSpPr txBox="1"/>
              <p:nvPr/>
            </p:nvSpPr>
            <p:spPr>
              <a:xfrm>
                <a:off x="166119" y="2786926"/>
                <a:ext cx="994490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Many Authors (</a:t>
                </a:r>
                <a:r>
                  <a:rPr lang="en-US" sz="3200" dirty="0" err="1"/>
                  <a:t>Folland</a:t>
                </a:r>
                <a:r>
                  <a:rPr lang="en-US" sz="3200" dirty="0"/>
                  <a:t>, Stein, Rothschild,…): For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3200" dirty="0"/>
                  <a:t> max sub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43AE13C-DB12-4971-A23D-8A869DEAA6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19" y="2786926"/>
                <a:ext cx="9944902" cy="584775"/>
              </a:xfrm>
              <a:prstGeom prst="rect">
                <a:avLst/>
              </a:prstGeom>
              <a:blipFill>
                <a:blip r:embed="rId5"/>
                <a:stretch>
                  <a:fillRect l="-1532" t="-12500" r="-1532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86FB5433-11F1-4079-82B2-DEE02FC7FA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9014" y="198349"/>
            <a:ext cx="2014586" cy="5822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8D9C46D-A3B8-4ADE-A6F0-6B9B1D3A1CEF}"/>
                  </a:ext>
                </a:extLst>
              </p:cNvPr>
              <p:cNvSpPr txBox="1"/>
              <p:nvPr/>
            </p:nvSpPr>
            <p:spPr>
              <a:xfrm>
                <a:off x="1876726" y="3371701"/>
                <a:ext cx="772602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𝑃𝑢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p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d>
                  </m:oMath>
                </a14:m>
                <a:r>
                  <a:rPr lang="en-US" sz="3200" dirty="0"/>
                  <a:t> near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⇔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𝜅</m:t>
                        </m:r>
                      </m:sup>
                    </m:sSup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d>
                  </m:oMath>
                </a14:m>
                <a:r>
                  <a:rPr lang="en-US" sz="3200" dirty="0"/>
                  <a:t> near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8D9C46D-A3B8-4ADE-A6F0-6B9B1D3A1C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6726" y="3371701"/>
                <a:ext cx="7726026" cy="584775"/>
              </a:xfrm>
              <a:prstGeom prst="rect">
                <a:avLst/>
              </a:prstGeom>
              <a:blipFill>
                <a:blip r:embed="rId7"/>
                <a:stretch>
                  <a:fillRect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0EE860D5-6F8E-4A17-9CDF-4CB9877B2898}"/>
              </a:ext>
            </a:extLst>
          </p:cNvPr>
          <p:cNvSpPr txBox="1"/>
          <p:nvPr/>
        </p:nvSpPr>
        <p:spPr>
          <a:xfrm>
            <a:off x="185231" y="4081776"/>
            <a:ext cx="6735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Ex: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85EA67A-ED49-40F0-AAD3-71AA17220D9A}"/>
              </a:ext>
            </a:extLst>
          </p:cNvPr>
          <p:cNvCxnSpPr>
            <a:cxnSpLocks/>
          </p:cNvCxnSpPr>
          <p:nvPr/>
        </p:nvCxnSpPr>
        <p:spPr>
          <a:xfrm flipH="1">
            <a:off x="9161586" y="1087449"/>
            <a:ext cx="33410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B857145-DF5D-4AB0-B40F-F9233480ED8A}"/>
                  </a:ext>
                </a:extLst>
              </p:cNvPr>
              <p:cNvSpPr txBox="1"/>
              <p:nvPr/>
            </p:nvSpPr>
            <p:spPr>
              <a:xfrm>
                <a:off x="9495692" y="865457"/>
                <a:ext cx="1988621" cy="6686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</a:rPr>
                  <a:t>Treat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accent2"/>
                    </a:solidFill>
                  </a:rPr>
                  <a:t> as an</a:t>
                </a:r>
              </a:p>
              <a:p>
                <a:r>
                  <a:rPr lang="en-US" dirty="0">
                    <a:solidFill>
                      <a:schemeClr val="accent2"/>
                    </a:solidFill>
                  </a:rPr>
                  <a:t>operator of order 1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B857145-DF5D-4AB0-B40F-F9233480ED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5692" y="865457"/>
                <a:ext cx="1988621" cy="668645"/>
              </a:xfrm>
              <a:prstGeom prst="rect">
                <a:avLst/>
              </a:prstGeom>
              <a:blipFill>
                <a:blip r:embed="rId14"/>
                <a:stretch>
                  <a:fillRect l="-2761" t="-4545" r="-1534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A603636B-F9BB-4EC9-B94B-3B670FBCCDD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8890" y="4207525"/>
            <a:ext cx="389797" cy="38979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06C6674-4153-42A5-B65E-3DBD86A9CAF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67029" y="4159265"/>
            <a:ext cx="121658" cy="16800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843C0DA-0FA7-4D41-BADE-2737EF22928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74203" y="4274444"/>
            <a:ext cx="236923" cy="23692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35C4EAF-DAF6-4DB6-A49E-59C4BA4AA4D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14300" y="4117067"/>
            <a:ext cx="174818" cy="58039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AAE3D59-725F-4407-85DC-E27CB20FEA2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866866" y="4235141"/>
            <a:ext cx="625646" cy="41542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BCCA230-E499-4FD5-8E9F-FCBDAEAB419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752503" y="4178659"/>
            <a:ext cx="142142" cy="47191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3776944-3A26-4D83-BA0C-659965F4426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492512" y="4178215"/>
            <a:ext cx="141044" cy="46826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BE6873A-CFF7-4AF6-A4FF-02C96C062C3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780246" y="4112225"/>
            <a:ext cx="174818" cy="58039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3107391-4697-417B-96B9-91EE442370C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977347" y="4299671"/>
            <a:ext cx="287595" cy="24158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93BC408-07F7-4C60-8BD4-2A1121956D3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337195" y="4193863"/>
            <a:ext cx="1067589" cy="45261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18D3883-FDE6-4EE9-9F31-39C359D2F93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24684" y="4272007"/>
            <a:ext cx="487973" cy="325315"/>
          </a:xfrm>
          <a:prstGeom prst="rect">
            <a:avLst/>
          </a:prstGeom>
        </p:spPr>
      </p:pic>
      <p:pic>
        <p:nvPicPr>
          <p:cNvPr id="48" name="!!Morphx1">
            <a:extLst>
              <a:ext uri="{FF2B5EF4-FFF2-40B4-BE49-F238E27FC236}">
                <a16:creationId xmlns:a16="http://schemas.microsoft.com/office/drawing/2014/main" id="{57ECC1D0-EF41-4CA6-86D5-B13D6DA0A07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78849" y="4207517"/>
            <a:ext cx="389797" cy="389797"/>
          </a:xfrm>
          <a:prstGeom prst="rect">
            <a:avLst/>
          </a:prstGeom>
        </p:spPr>
      </p:pic>
      <p:pic>
        <p:nvPicPr>
          <p:cNvPr id="49" name="!!Morph21">
            <a:extLst>
              <a:ext uri="{FF2B5EF4-FFF2-40B4-BE49-F238E27FC236}">
                <a16:creationId xmlns:a16="http://schemas.microsoft.com/office/drawing/2014/main" id="{4311D57F-9312-4C0D-9374-1AF980682D7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46988" y="4159257"/>
            <a:ext cx="121658" cy="168004"/>
          </a:xfrm>
          <a:prstGeom prst="rect">
            <a:avLst/>
          </a:prstGeom>
        </p:spPr>
      </p:pic>
      <p:pic>
        <p:nvPicPr>
          <p:cNvPr id="50" name="!!Morphu1">
            <a:extLst>
              <a:ext uri="{FF2B5EF4-FFF2-40B4-BE49-F238E27FC236}">
                <a16:creationId xmlns:a16="http://schemas.microsoft.com/office/drawing/2014/main" id="{0DB7DB1F-EB75-49CE-BB1E-B5A84E0AC48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456779" y="4299669"/>
            <a:ext cx="287595" cy="241580"/>
          </a:xfrm>
          <a:prstGeom prst="rect">
            <a:avLst/>
          </a:prstGeom>
        </p:spPr>
      </p:pic>
      <p:pic>
        <p:nvPicPr>
          <p:cNvPr id="51" name="!!MorphLp1">
            <a:extLst>
              <a:ext uri="{FF2B5EF4-FFF2-40B4-BE49-F238E27FC236}">
                <a16:creationId xmlns:a16="http://schemas.microsoft.com/office/drawing/2014/main" id="{F6B6ECCD-9452-4A27-8564-828BD2D69E5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696393" y="4193861"/>
            <a:ext cx="1067589" cy="452617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98C1DC32-565D-471C-8226-63DC1EF83F5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33556" y="4130664"/>
            <a:ext cx="142363" cy="19659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53301C88-E4C8-4918-A324-41EAB24BA40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866862" y="4235137"/>
            <a:ext cx="625646" cy="415429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E824BFB-DBFA-4C4E-B36D-7C0783DF415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752499" y="4178655"/>
            <a:ext cx="142142" cy="47191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8EF5473F-69F0-40D7-93F5-9F88E355BB4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492508" y="4178211"/>
            <a:ext cx="141044" cy="46826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B5D24B0B-703B-4878-BD5C-9E5B7D9E92E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33552" y="4130660"/>
            <a:ext cx="142363" cy="19659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AB75C259-E87C-47B1-A284-D8C0CC0585A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977347" y="4299669"/>
            <a:ext cx="287595" cy="241580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582DB63-A73A-481A-8D75-C3512DC87F1F}"/>
              </a:ext>
            </a:extLst>
          </p:cNvPr>
          <p:cNvCxnSpPr>
            <a:cxnSpLocks/>
          </p:cNvCxnSpPr>
          <p:nvPr/>
        </p:nvCxnSpPr>
        <p:spPr>
          <a:xfrm flipH="1" flipV="1">
            <a:off x="4597951" y="4597314"/>
            <a:ext cx="207140" cy="24507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19063DA-9D26-4F1A-8852-583E160567A8}"/>
              </a:ext>
            </a:extLst>
          </p:cNvPr>
          <p:cNvSpPr txBox="1"/>
          <p:nvPr/>
        </p:nvSpPr>
        <p:spPr>
          <a:xfrm>
            <a:off x="4231527" y="4777343"/>
            <a:ext cx="1814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gain 2 derivatives</a:t>
            </a:r>
          </a:p>
        </p:txBody>
      </p:sp>
      <p:grpSp>
        <p:nvGrpSpPr>
          <p:cNvPr id="2" name="!!Morphy2">
            <a:extLst>
              <a:ext uri="{FF2B5EF4-FFF2-40B4-BE49-F238E27FC236}">
                <a16:creationId xmlns:a16="http://schemas.microsoft.com/office/drawing/2014/main" id="{549B2443-D4CB-4E47-A3C5-2511BD140FF0}"/>
              </a:ext>
            </a:extLst>
          </p:cNvPr>
          <p:cNvGrpSpPr/>
          <p:nvPr/>
        </p:nvGrpSpPr>
        <p:grpSpPr>
          <a:xfrm>
            <a:off x="5903952" y="4131552"/>
            <a:ext cx="1023416" cy="519906"/>
            <a:chOff x="1904899" y="4943125"/>
            <a:chExt cx="1023416" cy="519906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9C53B75B-D75C-47D0-A17F-EB3FE53ED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019262" y="5047602"/>
              <a:ext cx="625646" cy="415429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931B7686-0BC7-44E7-84F6-7ECB9EB05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904899" y="4991120"/>
              <a:ext cx="142142" cy="471911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D6354C00-B2DB-4360-8195-71304E61FE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2644908" y="4990676"/>
              <a:ext cx="141044" cy="468265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3C726821-71B8-4999-BE0D-6CFBE2486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785952" y="4943125"/>
              <a:ext cx="142363" cy="196597"/>
            </a:xfrm>
            <a:prstGeom prst="rect">
              <a:avLst/>
            </a:prstGeom>
          </p:spPr>
        </p:pic>
      </p:grpSp>
      <p:pic>
        <p:nvPicPr>
          <p:cNvPr id="57" name="!!Morphu2">
            <a:extLst>
              <a:ext uri="{FF2B5EF4-FFF2-40B4-BE49-F238E27FC236}">
                <a16:creationId xmlns:a16="http://schemas.microsoft.com/office/drawing/2014/main" id="{EC341198-63CD-4D39-8B8D-39848BA225B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909105" y="4300677"/>
            <a:ext cx="287595" cy="2415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B691CE-7A9D-4BBF-8439-E4A5156F5F6F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755630" y="4464780"/>
            <a:ext cx="103998" cy="152938"/>
          </a:xfrm>
          <a:prstGeom prst="rect">
            <a:avLst/>
          </a:prstGeom>
        </p:spPr>
      </p:pic>
      <p:pic>
        <p:nvPicPr>
          <p:cNvPr id="58" name="!!Morphx3">
            <a:extLst>
              <a:ext uri="{FF2B5EF4-FFF2-40B4-BE49-F238E27FC236}">
                <a16:creationId xmlns:a16="http://schemas.microsoft.com/office/drawing/2014/main" id="{35485333-8E5F-4258-890D-9402165F3B7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41356" y="4208533"/>
            <a:ext cx="389797" cy="389797"/>
          </a:xfrm>
          <a:prstGeom prst="rect">
            <a:avLst/>
          </a:prstGeom>
        </p:spPr>
      </p:pic>
      <p:pic>
        <p:nvPicPr>
          <p:cNvPr id="59" name="!!Morphy3">
            <a:extLst>
              <a:ext uri="{FF2B5EF4-FFF2-40B4-BE49-F238E27FC236}">
                <a16:creationId xmlns:a16="http://schemas.microsoft.com/office/drawing/2014/main" id="{716D3FBC-97D4-4AE3-8DDA-5ACE52049CE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746194" y="4236142"/>
            <a:ext cx="625646" cy="415429"/>
          </a:xfrm>
          <a:prstGeom prst="rect">
            <a:avLst/>
          </a:prstGeom>
        </p:spPr>
      </p:pic>
      <p:pic>
        <p:nvPicPr>
          <p:cNvPr id="60" name="!!Morphu3">
            <a:extLst>
              <a:ext uri="{FF2B5EF4-FFF2-40B4-BE49-F238E27FC236}">
                <a16:creationId xmlns:a16="http://schemas.microsoft.com/office/drawing/2014/main" id="{DD5BB86E-EB35-45CE-B3EA-22ACA28C3E5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340094" y="4300674"/>
            <a:ext cx="287595" cy="2415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053F5E-439D-40B9-86C5-F01063577036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182936" y="4476075"/>
            <a:ext cx="115873" cy="170401"/>
          </a:xfrm>
          <a:prstGeom prst="rect">
            <a:avLst/>
          </a:prstGeom>
        </p:spPr>
      </p:pic>
      <p:pic>
        <p:nvPicPr>
          <p:cNvPr id="61" name="!!Morphx4">
            <a:extLst>
              <a:ext uri="{FF2B5EF4-FFF2-40B4-BE49-F238E27FC236}">
                <a16:creationId xmlns:a16="http://schemas.microsoft.com/office/drawing/2014/main" id="{320CE374-F0BB-4C81-A8FA-BBCD8C44E3A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9778" y="4208415"/>
            <a:ext cx="389797" cy="389797"/>
          </a:xfrm>
          <a:prstGeom prst="rect">
            <a:avLst/>
          </a:prstGeom>
        </p:spPr>
      </p:pic>
      <p:pic>
        <p:nvPicPr>
          <p:cNvPr id="62" name="!!Morphy4">
            <a:extLst>
              <a:ext uri="{FF2B5EF4-FFF2-40B4-BE49-F238E27FC236}">
                <a16:creationId xmlns:a16="http://schemas.microsoft.com/office/drawing/2014/main" id="{83FB35C4-5CD6-4631-8AA3-D10DD2FA781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861932" y="4236025"/>
            <a:ext cx="625646" cy="415429"/>
          </a:xfrm>
          <a:prstGeom prst="rect">
            <a:avLst/>
          </a:prstGeom>
        </p:spPr>
      </p:pic>
      <p:pic>
        <p:nvPicPr>
          <p:cNvPr id="63" name="!!Morphu4">
            <a:extLst>
              <a:ext uri="{FF2B5EF4-FFF2-40B4-BE49-F238E27FC236}">
                <a16:creationId xmlns:a16="http://schemas.microsoft.com/office/drawing/2014/main" id="{0830189D-4512-4179-A88D-FE56C23A559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978355" y="4300677"/>
            <a:ext cx="287595" cy="241580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2A1D3EA9-C27A-49E7-801D-9CA845D675BA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810430" y="4226393"/>
            <a:ext cx="380399" cy="420975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2F86E87E-FC65-49F7-A22D-8B674F17020C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438076" y="4886982"/>
            <a:ext cx="105983" cy="517446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3C1D55D6-C30E-4AD0-9174-4CD332579AF8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686699" y="4908517"/>
            <a:ext cx="105983" cy="517446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85C7FF94-DB09-495D-A34D-AF6D414BCF28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960768" y="5206113"/>
            <a:ext cx="115874" cy="170401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5B08506F-7B3F-4663-999F-3DB7ABC0B190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5400000">
            <a:off x="8873623" y="4725711"/>
            <a:ext cx="281592" cy="121376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F4F8E7E3-4659-45A6-9A63-CD488AA619E7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604043" y="4470614"/>
            <a:ext cx="115873" cy="1704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7CF20F58-48F6-45F0-BD7A-9330C896A08D}"/>
                  </a:ext>
                </a:extLst>
              </p:cNvPr>
              <p:cNvSpPr txBox="1"/>
              <p:nvPr/>
            </p:nvSpPr>
            <p:spPr>
              <a:xfrm>
                <a:off x="166119" y="4881216"/>
                <a:ext cx="1175770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Many Authors (</a:t>
                </a:r>
                <a:r>
                  <a:rPr lang="en-US" sz="3200" dirty="0" err="1"/>
                  <a:t>Hörmander</a:t>
                </a:r>
                <a:r>
                  <a:rPr lang="en-US" sz="3200" dirty="0"/>
                  <a:t>, Kohn, Stein, Rothschild,…): For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3200" dirty="0"/>
                  <a:t> max sub</a:t>
                </a: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7CF20F58-48F6-45F0-BD7A-9330C896A0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19" y="4881216"/>
                <a:ext cx="11757706" cy="584775"/>
              </a:xfrm>
              <a:prstGeom prst="rect">
                <a:avLst/>
              </a:prstGeom>
              <a:blipFill>
                <a:blip r:embed="rId29"/>
                <a:stretch>
                  <a:fillRect l="-1296" t="-12500" r="-363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47156D1A-D30C-4968-9B1E-0052D0FF61CC}"/>
                  </a:ext>
                </a:extLst>
              </p:cNvPr>
              <p:cNvSpPr txBox="1"/>
              <p:nvPr/>
            </p:nvSpPr>
            <p:spPr>
              <a:xfrm>
                <a:off x="581473" y="5410863"/>
                <a:ext cx="7387343" cy="7466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𝑃𝑢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p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</m:d>
                  </m:oMath>
                </a14:m>
                <a:r>
                  <a:rPr lang="en-US" sz="3200" dirty="0"/>
                  <a:t> near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𝜅</m:t>
                            </m:r>
                          </m:num>
                          <m:den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den>
                        </m:f>
                      </m:sup>
                    </m:sSup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</m:d>
                  </m:oMath>
                </a14:m>
                <a:r>
                  <a:rPr lang="en-US" sz="3200" dirty="0"/>
                  <a:t> near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47156D1A-D30C-4968-9B1E-0052D0FF61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473" y="5410863"/>
                <a:ext cx="7387343" cy="746615"/>
              </a:xfrm>
              <a:prstGeom prst="rect">
                <a:avLst/>
              </a:prstGeom>
              <a:blipFill>
                <a:blip r:embed="rId30"/>
                <a:stretch>
                  <a:fillRect b="-270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BDA1DB47-6C05-44AD-A522-91551F412DDE}"/>
                  </a:ext>
                </a:extLst>
              </p:cNvPr>
              <p:cNvSpPr txBox="1"/>
              <p:nvPr/>
            </p:nvSpPr>
            <p:spPr>
              <a:xfrm>
                <a:off x="7819203" y="5949686"/>
                <a:ext cx="3913187" cy="638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𝑂𝑟𝑑𝑒𝑟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𝑂𝑟𝑑𝑒𝑟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ö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𝑟𝑚𝑎𝑛𝑑𝑒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𝐶𝑜𝑛𝑑𝑖𝑡𝑖𝑜𝑛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BDA1DB47-6C05-44AD-A522-91551F412D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9203" y="5949686"/>
                <a:ext cx="3913187" cy="638316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2D3568BE-7B6A-47F8-A4CD-292FBF007EE1}"/>
              </a:ext>
            </a:extLst>
          </p:cNvPr>
          <p:cNvCxnSpPr>
            <a:cxnSpLocks/>
          </p:cNvCxnSpPr>
          <p:nvPr/>
        </p:nvCxnSpPr>
        <p:spPr>
          <a:xfrm flipH="1" flipV="1">
            <a:off x="6044972" y="5801096"/>
            <a:ext cx="1755404" cy="46774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E2029B5D-524A-41A3-B648-A3858579CB50}"/>
              </a:ext>
            </a:extLst>
          </p:cNvPr>
          <p:cNvSpPr txBox="1"/>
          <p:nvPr/>
        </p:nvSpPr>
        <p:spPr>
          <a:xfrm>
            <a:off x="2762694" y="6200511"/>
            <a:ext cx="23631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This is sharp!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FEA3515A-DDAB-4772-9B7F-B7EB5B845288}"/>
              </a:ext>
            </a:extLst>
          </p:cNvPr>
          <p:cNvCxnSpPr>
            <a:cxnSpLocks/>
          </p:cNvCxnSpPr>
          <p:nvPr/>
        </p:nvCxnSpPr>
        <p:spPr>
          <a:xfrm flipH="1">
            <a:off x="9315175" y="4038075"/>
            <a:ext cx="223402" cy="1387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D2FCA6AF-5D7C-48DE-93D0-16A03F30E413}"/>
              </a:ext>
            </a:extLst>
          </p:cNvPr>
          <p:cNvSpPr txBox="1"/>
          <p:nvPr/>
        </p:nvSpPr>
        <p:spPr>
          <a:xfrm>
            <a:off x="9455576" y="3724414"/>
            <a:ext cx="1183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gain 1=2/2</a:t>
            </a:r>
          </a:p>
        </p:txBody>
      </p:sp>
    </p:spTree>
    <p:extLst>
      <p:ext uri="{BB962C8B-B14F-4D97-AF65-F5344CB8AC3E}">
        <p14:creationId xmlns:p14="http://schemas.microsoft.com/office/powerpoint/2010/main" val="32851028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44444E-6 L 0.06914 0.00209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9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77 4.07407E-6 L 0.50781 -0.00024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52" y="-2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7 L 0.61731 0.1037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859" y="5185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0.00046 L 0.59049 0.10439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74" y="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70" grpId="0"/>
      <p:bldP spid="71" grpId="0"/>
      <p:bldP spid="72" grpId="0"/>
      <p:bldP spid="74" grpId="0"/>
      <p:bldP spid="7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1502CA-26C8-F886-1F9A-70EAD3F1AE56}"/>
              </a:ext>
            </a:extLst>
          </p:cNvPr>
          <p:cNvSpPr txBox="1"/>
          <p:nvPr/>
        </p:nvSpPr>
        <p:spPr>
          <a:xfrm>
            <a:off x="3215308" y="72714"/>
            <a:ext cx="57613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Singular Integral Operators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E37BF91-D2B9-6038-2B78-76109AB96F5B}"/>
                  </a:ext>
                </a:extLst>
              </p:cNvPr>
              <p:cNvSpPr txBox="1"/>
              <p:nvPr/>
            </p:nvSpPr>
            <p:spPr>
              <a:xfrm>
                <a:off x="633890" y="1101548"/>
                <a:ext cx="633192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Last time, defined SIO of order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E37BF91-D2B9-6038-2B78-76109AB96F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890" y="1101548"/>
                <a:ext cx="6331926" cy="584775"/>
              </a:xfrm>
              <a:prstGeom prst="rect">
                <a:avLst/>
              </a:prstGeom>
              <a:blipFill>
                <a:blip r:embed="rId2"/>
                <a:stretch>
                  <a:fillRect l="-2502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E2DCFF66-3941-179A-2827-A81011CCAE59}"/>
              </a:ext>
            </a:extLst>
          </p:cNvPr>
          <p:cNvSpPr txBox="1"/>
          <p:nvPr/>
        </p:nvSpPr>
        <p:spPr>
          <a:xfrm>
            <a:off x="633890" y="2006302"/>
            <a:ext cx="77716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Filtered algebra: (order s)(order t)=(order </a:t>
            </a:r>
            <a:r>
              <a:rPr lang="en-US" sz="3200" dirty="0" err="1"/>
              <a:t>t+s</a:t>
            </a:r>
            <a:r>
              <a:rPr lang="en-US" sz="3200" dirty="0"/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B6145D-56ED-6682-EFC7-64E4D557DBF1}"/>
              </a:ext>
            </a:extLst>
          </p:cNvPr>
          <p:cNvSpPr txBox="1"/>
          <p:nvPr/>
        </p:nvSpPr>
        <p:spPr>
          <a:xfrm>
            <a:off x="633890" y="3231034"/>
            <a:ext cx="53245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[(order s),(order t)]=(order </a:t>
            </a:r>
            <a:r>
              <a:rPr lang="en-US" sz="3200" dirty="0" err="1"/>
              <a:t>t+s</a:t>
            </a:r>
            <a:r>
              <a:rPr lang="en-US" sz="32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FDCD62-D474-33B2-B6FF-208104A411D3}"/>
              </a:ext>
            </a:extLst>
          </p:cNvPr>
          <p:cNvSpPr txBox="1"/>
          <p:nvPr/>
        </p:nvSpPr>
        <p:spPr>
          <a:xfrm>
            <a:off x="6872559" y="3231034"/>
            <a:ext cx="31253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Not (order t+s-1)!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427BE82-B1F4-5925-B189-20EF4D2BB033}"/>
                  </a:ext>
                </a:extLst>
              </p:cNvPr>
              <p:cNvSpPr txBox="1"/>
              <p:nvPr/>
            </p:nvSpPr>
            <p:spPr>
              <a:xfrm>
                <a:off x="633890" y="5500874"/>
                <a:ext cx="3921971" cy="6267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(order t):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𝒳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b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→</m:t>
                    </m:r>
                    <m:sSubSup>
                      <m:sSub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𝒳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bSup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427BE82-B1F4-5925-B189-20EF4D2BB0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890" y="5500874"/>
                <a:ext cx="3921971" cy="626710"/>
              </a:xfrm>
              <a:prstGeom prst="rect">
                <a:avLst/>
              </a:prstGeom>
              <a:blipFill>
                <a:blip r:embed="rId3"/>
                <a:stretch>
                  <a:fillRect l="-4044" t="-10680" b="-262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AFAA1166-4AEA-4E7F-F60B-4E8E3CD9C3AC}"/>
              </a:ext>
            </a:extLst>
          </p:cNvPr>
          <p:cNvSpPr txBox="1"/>
          <p:nvPr/>
        </p:nvSpPr>
        <p:spPr>
          <a:xfrm>
            <a:off x="633890" y="4455766"/>
            <a:ext cx="81666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Proofs from the elliptic theory do not generalize</a:t>
            </a:r>
          </a:p>
        </p:txBody>
      </p:sp>
    </p:spTree>
    <p:extLst>
      <p:ext uri="{BB962C8B-B14F-4D97-AF65-F5344CB8AC3E}">
        <p14:creationId xmlns:p14="http://schemas.microsoft.com/office/powerpoint/2010/main" val="136584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6DA0351-C502-EB41-AD45-E64764F4B06F}"/>
              </a:ext>
            </a:extLst>
          </p:cNvPr>
          <p:cNvSpPr txBox="1"/>
          <p:nvPr/>
        </p:nvSpPr>
        <p:spPr>
          <a:xfrm>
            <a:off x="231060" y="389460"/>
            <a:ext cx="37399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0070C0"/>
                </a:solidFill>
              </a:rPr>
              <a:t>Thm</a:t>
            </a:r>
            <a:r>
              <a:rPr lang="en-US" sz="3200" dirty="0">
                <a:solidFill>
                  <a:srgbClr val="0070C0"/>
                </a:solidFill>
              </a:rPr>
              <a:t> (Many Authors):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F4E515B-4CD1-FD41-9EB7-973862BE180C}"/>
                  </a:ext>
                </a:extLst>
              </p:cNvPr>
              <p:cNvSpPr txBox="1"/>
              <p:nvPr/>
            </p:nvSpPr>
            <p:spPr>
              <a:xfrm>
                <a:off x="1088345" y="1367758"/>
                <a:ext cx="794300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3200" dirty="0"/>
                  <a:t> is maximally subelliptic with respect to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F4E515B-4CD1-FD41-9EB7-973862BE1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345" y="1367758"/>
                <a:ext cx="7943008" cy="584775"/>
              </a:xfrm>
              <a:prstGeom prst="rect">
                <a:avLst/>
              </a:prstGeom>
              <a:blipFill>
                <a:blip r:embed="rId2"/>
                <a:stretch>
                  <a:fillRect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C78ADD2-A00B-B144-AE68-6A4FF9312193}"/>
                  </a:ext>
                </a:extLst>
              </p:cNvPr>
              <p:cNvSpPr txBox="1"/>
              <p:nvPr/>
            </p:nvSpPr>
            <p:spPr>
              <a:xfrm>
                <a:off x="1088345" y="2431254"/>
                <a:ext cx="934063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3200" dirty="0"/>
                  <a:t> a singular integral operator,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3200" dirty="0"/>
                  <a:t>, of order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𝜅</m:t>
                    </m:r>
                  </m:oMath>
                </a14:m>
                <a:r>
                  <a:rPr lang="en-US" sz="3200" dirty="0"/>
                  <a:t> with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C78ADD2-A00B-B144-AE68-6A4FF93121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345" y="2431254"/>
                <a:ext cx="9340634" cy="584775"/>
              </a:xfrm>
              <a:prstGeom prst="rect">
                <a:avLst/>
              </a:prstGeom>
              <a:blipFill>
                <a:blip r:embed="rId3"/>
                <a:stretch>
                  <a:fillRect t="-12500" r="-653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9B9C50F-CEC0-EB40-8F72-5E1595C8F6ED}"/>
                  </a:ext>
                </a:extLst>
              </p:cNvPr>
              <p:cNvSpPr txBox="1"/>
              <p:nvPr/>
            </p:nvSpPr>
            <p:spPr>
              <a:xfrm>
                <a:off x="1088345" y="3995818"/>
                <a:ext cx="457593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&gt;0, ∀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endChr m:val="]"/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9B9C50F-CEC0-EB40-8F72-5E1595C8F6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345" y="3995818"/>
                <a:ext cx="4575933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B5C9AF7A-3526-0D4E-853D-A6DDD7E31379}"/>
              </a:ext>
            </a:extLst>
          </p:cNvPr>
          <p:cNvSpPr txBox="1"/>
          <p:nvPr/>
        </p:nvSpPr>
        <p:spPr>
          <a:xfrm>
            <a:off x="6902241" y="413791"/>
            <a:ext cx="24954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TFAE (locally):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E0077A5-0D7C-42DB-BED2-F9EE29B970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0298" y="424832"/>
            <a:ext cx="2768747" cy="8002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473F76-CA90-4CBA-9ED2-01E6FD42EA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0298" y="3029803"/>
            <a:ext cx="4207289" cy="4552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F7A64E9-7A94-4C1F-A3E0-8322FE3917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46" y="4508916"/>
            <a:ext cx="11338125" cy="1492981"/>
          </a:xfrm>
          <a:prstGeom prst="rect">
            <a:avLst/>
          </a:prstGeom>
        </p:spPr>
      </p:pic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5B4B3796-640C-62FF-26AF-03DE0222905C}"/>
              </a:ext>
            </a:extLst>
          </p:cNvPr>
          <p:cNvCxnSpPr>
            <a:cxnSpLocks/>
          </p:cNvCxnSpPr>
          <p:nvPr/>
        </p:nvCxnSpPr>
        <p:spPr>
          <a:xfrm>
            <a:off x="9925393" y="4200905"/>
            <a:ext cx="0" cy="4150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6399188-6E9B-F4E6-C06B-41B7939BF472}"/>
              </a:ext>
            </a:extLst>
          </p:cNvPr>
          <p:cNvSpPr txBox="1"/>
          <p:nvPr/>
        </p:nvSpPr>
        <p:spPr>
          <a:xfrm>
            <a:off x="8730485" y="3883035"/>
            <a:ext cx="2818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Carnot-</a:t>
            </a:r>
            <a:r>
              <a:rPr lang="en-US" dirty="0" err="1">
                <a:solidFill>
                  <a:schemeClr val="accent2"/>
                </a:solidFill>
              </a:rPr>
              <a:t>Carathéodory</a:t>
            </a:r>
            <a:r>
              <a:rPr lang="en-US" dirty="0">
                <a:solidFill>
                  <a:schemeClr val="accent2"/>
                </a:solidFill>
              </a:rPr>
              <a:t> metric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F66BD14-D3AB-5154-D975-CB57C28FFDDA}"/>
              </a:ext>
            </a:extLst>
          </p:cNvPr>
          <p:cNvCxnSpPr/>
          <p:nvPr/>
        </p:nvCxnSpPr>
        <p:spPr>
          <a:xfrm flipH="1">
            <a:off x="10086975" y="2081213"/>
            <a:ext cx="342004" cy="350041"/>
          </a:xfrm>
          <a:prstGeom prst="straightConnector1">
            <a:avLst/>
          </a:prstGeom>
          <a:ln w="317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AE574AE-0BF1-FE92-CE6D-08EC388BF0FD}"/>
              </a:ext>
            </a:extLst>
          </p:cNvPr>
          <p:cNvSpPr txBox="1"/>
          <p:nvPr/>
        </p:nvSpPr>
        <p:spPr>
          <a:xfrm>
            <a:off x="9804288" y="1768273"/>
            <a:ext cx="124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Invertibility</a:t>
            </a:r>
          </a:p>
        </p:txBody>
      </p:sp>
    </p:spTree>
    <p:extLst>
      <p:ext uri="{BB962C8B-B14F-4D97-AF65-F5344CB8AC3E}">
        <p14:creationId xmlns:p14="http://schemas.microsoft.com/office/powerpoint/2010/main" val="179090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7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21F96A3-402B-422F-9C41-022323736C6F}"/>
              </a:ext>
            </a:extLst>
          </p:cNvPr>
          <p:cNvSpPr txBox="1"/>
          <p:nvPr/>
        </p:nvSpPr>
        <p:spPr>
          <a:xfrm>
            <a:off x="2143123" y="3075057"/>
            <a:ext cx="79057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C00000"/>
                </a:solidFill>
              </a:rPr>
              <a:t>Part II:  Fully Nonlinear Theory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C97D3E-4496-42AF-AD46-E42BD167C531}"/>
              </a:ext>
            </a:extLst>
          </p:cNvPr>
          <p:cNvSpPr txBox="1"/>
          <p:nvPr/>
        </p:nvSpPr>
        <p:spPr>
          <a:xfrm>
            <a:off x="1326430" y="1220485"/>
            <a:ext cx="94570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Previous (unrelated) work on special quasilinear </a:t>
            </a:r>
            <a:r>
              <a:rPr lang="en-US" sz="3200" dirty="0" err="1"/>
              <a:t>eqns</a:t>
            </a:r>
            <a:r>
              <a:rPr lang="en-US" sz="3200" dirty="0"/>
              <a:t>:</a:t>
            </a:r>
          </a:p>
          <a:p>
            <a:r>
              <a:rPr lang="en-US" sz="3200" dirty="0"/>
              <a:t>Lu, Xu, </a:t>
            </a:r>
            <a:r>
              <a:rPr lang="en-US" sz="3200" dirty="0" err="1"/>
              <a:t>Capogna</a:t>
            </a:r>
            <a:r>
              <a:rPr lang="en-US" sz="3200" dirty="0"/>
              <a:t>, </a:t>
            </a:r>
            <a:r>
              <a:rPr lang="en-US" sz="3200" dirty="0" err="1"/>
              <a:t>Danielli</a:t>
            </a:r>
            <a:r>
              <a:rPr lang="en-US" sz="3200" dirty="0"/>
              <a:t>, Garofalo</a:t>
            </a:r>
          </a:p>
          <a:p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429FC9-F133-46AE-88B0-87F9196AE7B6}"/>
              </a:ext>
            </a:extLst>
          </p:cNvPr>
          <p:cNvSpPr txBox="1"/>
          <p:nvPr/>
        </p:nvSpPr>
        <p:spPr>
          <a:xfrm>
            <a:off x="6991624" y="1704388"/>
            <a:ext cx="38739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, Domokos, Manfredi,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5E32FD-2654-40F3-9143-987B660EBE64}"/>
              </a:ext>
            </a:extLst>
          </p:cNvPr>
          <p:cNvSpPr txBox="1"/>
          <p:nvPr/>
        </p:nvSpPr>
        <p:spPr>
          <a:xfrm>
            <a:off x="1326430" y="2135031"/>
            <a:ext cx="934672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Di Fazio, </a:t>
            </a:r>
            <a:r>
              <a:rPr lang="en-US" sz="3200" dirty="0" err="1"/>
              <a:t>Fanciullo</a:t>
            </a:r>
            <a:r>
              <a:rPr lang="en-US" sz="3200" dirty="0"/>
              <a:t>, </a:t>
            </a:r>
            <a:r>
              <a:rPr lang="en-US" sz="3200" dirty="0" err="1"/>
              <a:t>Föglein</a:t>
            </a:r>
            <a:r>
              <a:rPr lang="en-US" sz="3200" dirty="0"/>
              <a:t>, </a:t>
            </a:r>
            <a:r>
              <a:rPr lang="en-US" sz="3200" dirty="0" err="1"/>
              <a:t>Marchi</a:t>
            </a:r>
            <a:r>
              <a:rPr lang="en-US" sz="3200" dirty="0"/>
              <a:t>, Mukherjee, Zhong, </a:t>
            </a:r>
          </a:p>
          <a:p>
            <a:r>
              <a:rPr lang="en-US" sz="3200" dirty="0" err="1"/>
              <a:t>Citti</a:t>
            </a:r>
            <a:r>
              <a:rPr lang="en-US" sz="3200" dirty="0"/>
              <a:t>, </a:t>
            </a:r>
            <a:r>
              <a:rPr lang="en-US" sz="3200" dirty="0" err="1"/>
              <a:t>Mingione</a:t>
            </a:r>
            <a:r>
              <a:rPr lang="en-US" sz="3200" dirty="0"/>
              <a:t>, </a:t>
            </a:r>
            <a:r>
              <a:rPr lang="en-US" sz="3200" dirty="0" err="1"/>
              <a:t>Ricciotti</a:t>
            </a:r>
            <a:endParaRPr lang="en-US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070AA3-72EE-47BD-8BA4-41FDEE0CA22F}"/>
              </a:ext>
            </a:extLst>
          </p:cNvPr>
          <p:cNvSpPr txBox="1"/>
          <p:nvPr/>
        </p:nvSpPr>
        <p:spPr>
          <a:xfrm>
            <a:off x="1326430" y="3696817"/>
            <a:ext cx="997972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Some second order fully nonlinear: Martino, </a:t>
            </a:r>
            <a:r>
              <a:rPr lang="en-US" sz="3200" dirty="0" err="1"/>
              <a:t>Montanari</a:t>
            </a:r>
            <a:r>
              <a:rPr lang="en-US" sz="3200" dirty="0"/>
              <a:t>, </a:t>
            </a:r>
          </a:p>
          <a:p>
            <a:r>
              <a:rPr lang="en-US" sz="3200" dirty="0" err="1"/>
              <a:t>Bardi</a:t>
            </a:r>
            <a:r>
              <a:rPr lang="en-US" sz="3200" dirty="0"/>
              <a:t>, </a:t>
            </a:r>
            <a:r>
              <a:rPr lang="en-US" sz="3200" dirty="0" err="1"/>
              <a:t>Goffi</a:t>
            </a:r>
            <a:r>
              <a:rPr lang="en-US" sz="3200" dirty="0"/>
              <a:t>, Bhattacharya, Mohammed, </a:t>
            </a:r>
            <a:r>
              <a:rPr lang="en-US" sz="3200" dirty="0" err="1"/>
              <a:t>Danielli</a:t>
            </a:r>
            <a:r>
              <a:rPr lang="en-US" sz="3200" dirty="0"/>
              <a:t>, Garofalo, </a:t>
            </a:r>
          </a:p>
          <a:p>
            <a:r>
              <a:rPr lang="en-US" sz="3200" dirty="0" err="1"/>
              <a:t>Nhieu</a:t>
            </a:r>
            <a:r>
              <a:rPr lang="en-US" sz="3200" dirty="0"/>
              <a:t>, Lu, Manfredi, </a:t>
            </a:r>
            <a:r>
              <a:rPr lang="en-US" sz="3200" dirty="0" err="1"/>
              <a:t>Stroffolini</a:t>
            </a:r>
            <a:endParaRPr lang="en-US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97BA08-FF1C-4436-8911-B4BE82FAAB96}"/>
              </a:ext>
            </a:extLst>
          </p:cNvPr>
          <p:cNvSpPr txBox="1"/>
          <p:nvPr/>
        </p:nvSpPr>
        <p:spPr>
          <a:xfrm>
            <a:off x="1326430" y="5700439"/>
            <a:ext cx="4909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General fully nonlinear: new</a:t>
            </a:r>
          </a:p>
        </p:txBody>
      </p:sp>
    </p:spTree>
    <p:extLst>
      <p:ext uri="{BB962C8B-B14F-4D97-AF65-F5344CB8AC3E}">
        <p14:creationId xmlns:p14="http://schemas.microsoft.com/office/powerpoint/2010/main" val="299995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 -0.411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/>
      <p:bldP spid="5" grpId="0"/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B44A72F-09CE-4D86-8F3C-E3D73FF33CE3}"/>
              </a:ext>
            </a:extLst>
          </p:cNvPr>
          <p:cNvSpPr txBox="1"/>
          <p:nvPr/>
        </p:nvSpPr>
        <p:spPr>
          <a:xfrm>
            <a:off x="1799087" y="108249"/>
            <a:ext cx="85938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Banach Space Inverse Function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9482E15-0610-4532-8A5E-70451EBE31F7}"/>
                  </a:ext>
                </a:extLst>
              </p:cNvPr>
              <p:cNvSpPr txBox="1"/>
              <p:nvPr/>
            </p:nvSpPr>
            <p:spPr>
              <a:xfrm>
                <a:off x="269632" y="816135"/>
                <a:ext cx="9188285" cy="107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Thm: Suppose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3200" dirty="0"/>
                  <a:t> Banach Spaces;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32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sz="3200" dirty="0"/>
                  <a:t>;</a:t>
                </a:r>
              </a:p>
              <a:p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𝑑𝐹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3200" dirty="0"/>
                  <a:t> left invertible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9482E15-0610-4532-8A5E-70451EBE31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632" y="816135"/>
                <a:ext cx="9188285" cy="1077218"/>
              </a:xfrm>
              <a:prstGeom prst="rect">
                <a:avLst/>
              </a:prstGeom>
              <a:blipFill>
                <a:blip r:embed="rId2"/>
                <a:stretch>
                  <a:fillRect l="-1659" t="-6780" r="-995" b="-180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36FF9AE-3D89-4BD6-9FD2-6661D10A50BA}"/>
                  </a:ext>
                </a:extLst>
              </p:cNvPr>
              <p:cNvSpPr txBox="1"/>
              <p:nvPr/>
            </p:nvSpPr>
            <p:spPr>
              <a:xfrm>
                <a:off x="269632" y="2302928"/>
                <a:ext cx="10142585" cy="6481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i.e.,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3200" dirty="0"/>
                  <a:t>,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3200" dirty="0"/>
                  <a:t>,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d>
                          <m:d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3200" dirty="0"/>
                  <a:t> for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3200" dirty="0"/>
                  <a:t> near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36FF9AE-3D89-4BD6-9FD2-6661D10A50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632" y="2302928"/>
                <a:ext cx="10142585" cy="648191"/>
              </a:xfrm>
              <a:prstGeom prst="rect">
                <a:avLst/>
              </a:prstGeom>
              <a:blipFill>
                <a:blip r:embed="rId3"/>
                <a:stretch>
                  <a:fillRect l="-1502" t="-5660" b="-273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6D67EAFD-DACB-48B5-AB50-FF81883B6C7F}"/>
              </a:ext>
            </a:extLst>
          </p:cNvPr>
          <p:cNvSpPr txBox="1"/>
          <p:nvPr/>
        </p:nvSpPr>
        <p:spPr>
          <a:xfrm>
            <a:off x="269632" y="2887449"/>
            <a:ext cx="67996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Respectively, invertible, right invertible.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A8703A-9C8F-489B-A78A-80122F52B74B}"/>
              </a:ext>
            </a:extLst>
          </p:cNvPr>
          <p:cNvSpPr txBox="1"/>
          <p:nvPr/>
        </p:nvSpPr>
        <p:spPr>
          <a:xfrm>
            <a:off x="269632" y="3700702"/>
            <a:ext cx="65666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Proof:</a:t>
            </a:r>
            <a:r>
              <a:rPr lang="en-US" sz="3200" dirty="0"/>
              <a:t>  Contraction Mapping Principle.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33D2CC0-1BDD-43B4-B6C6-AD83B9FF01C3}"/>
                  </a:ext>
                </a:extLst>
              </p:cNvPr>
              <p:cNvSpPr txBox="1"/>
              <p:nvPr/>
            </p:nvSpPr>
            <p:spPr>
              <a:xfrm>
                <a:off x="269632" y="4757371"/>
                <a:ext cx="9146735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C00000"/>
                    </a:solidFill>
                  </a:rPr>
                  <a:t>Idea:</a:t>
                </a:r>
                <a:r>
                  <a:rPr lang="en-US" sz="3200" dirty="0"/>
                  <a:t>  Linear Elliptic and Max. </a:t>
                </a:r>
                <a:r>
                  <a:rPr lang="en-US" sz="3200" dirty="0" err="1"/>
                  <a:t>Subellip</a:t>
                </a:r>
                <a:r>
                  <a:rPr lang="en-US" sz="3200" dirty="0"/>
                  <a:t>. ops are locally </a:t>
                </a:r>
              </a:p>
              <a:p>
                <a:r>
                  <a:rPr lang="en-US" sz="3200" dirty="0"/>
                  <a:t>left invertible (mod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p>
                  </m:oMath>
                </a14:m>
                <a:r>
                  <a:rPr lang="en-US" sz="3200" dirty="0"/>
                  <a:t>) on lots of spaces.  </a:t>
                </a:r>
              </a:p>
              <a:p>
                <a:r>
                  <a:rPr lang="en-US" sz="3200" dirty="0"/>
                  <a:t>Use this to “left invert” fully nonlinear equations.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33D2CC0-1BDD-43B4-B6C6-AD83B9FF01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632" y="4757371"/>
                <a:ext cx="9146735" cy="1569660"/>
              </a:xfrm>
              <a:prstGeom prst="rect">
                <a:avLst/>
              </a:prstGeom>
              <a:blipFill>
                <a:blip r:embed="rId4"/>
                <a:stretch>
                  <a:fillRect l="-1666" t="-5039" r="-733" b="-116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A4FC58-8C6F-F3F8-92FB-663122C7F864}"/>
                  </a:ext>
                </a:extLst>
              </p:cNvPr>
              <p:cNvSpPr txBox="1"/>
              <p:nvPr/>
            </p:nvSpPr>
            <p:spPr>
              <a:xfrm>
                <a:off x="269632" y="1838516"/>
                <a:ext cx="685578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Then,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3200" dirty="0"/>
                  <a:t> is locally left invertible near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A4FC58-8C6F-F3F8-92FB-663122C7F8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632" y="1838516"/>
                <a:ext cx="6855788" cy="584775"/>
              </a:xfrm>
              <a:prstGeom prst="rect">
                <a:avLst/>
              </a:prstGeom>
              <a:blipFill>
                <a:blip r:embed="rId5"/>
                <a:stretch>
                  <a:fillRect l="-2222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273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8463280-DFFF-4418-A994-C369796EC4F6}"/>
              </a:ext>
            </a:extLst>
          </p:cNvPr>
          <p:cNvSpPr txBox="1"/>
          <p:nvPr/>
        </p:nvSpPr>
        <p:spPr>
          <a:xfrm>
            <a:off x="2211122" y="76934"/>
            <a:ext cx="77697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</a:rPr>
              <a:t>What spaces to use for elliptic </a:t>
            </a:r>
            <a:r>
              <a:rPr lang="en-US" sz="4000" dirty="0" err="1">
                <a:solidFill>
                  <a:srgbClr val="0070C0"/>
                </a:solidFill>
              </a:rPr>
              <a:t>eqns</a:t>
            </a:r>
            <a:r>
              <a:rPr lang="en-US" sz="4000" dirty="0">
                <a:solidFill>
                  <a:srgbClr val="0070C0"/>
                </a:solidFill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205BE2-68FC-4555-879D-5EC046F32293}"/>
              </a:ext>
            </a:extLst>
          </p:cNvPr>
          <p:cNvSpPr txBox="1"/>
          <p:nvPr/>
        </p:nvSpPr>
        <p:spPr>
          <a:xfrm>
            <a:off x="386773" y="913999"/>
            <a:ext cx="51269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The </a:t>
            </a:r>
            <a:r>
              <a:rPr lang="en-US" sz="3200" dirty="0" err="1">
                <a:solidFill>
                  <a:srgbClr val="C00000"/>
                </a:solidFill>
              </a:rPr>
              <a:t>Zygmund-Hölder</a:t>
            </a:r>
            <a:r>
              <a:rPr lang="en-US" sz="3200" dirty="0">
                <a:solidFill>
                  <a:srgbClr val="C00000"/>
                </a:solidFill>
              </a:rPr>
              <a:t> Spaces:</a:t>
            </a:r>
            <a:r>
              <a:rPr lang="en-US" sz="3200" dirty="0"/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D686C2B-4E3A-4A3B-9FA5-AA9F2D546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114" y="1074977"/>
            <a:ext cx="4589730" cy="4237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3419A37-85A0-4CA3-95C4-A0334C9F3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426" y="2010508"/>
            <a:ext cx="2403391" cy="36804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97BF1CC-0D22-43B9-BE7A-E66DE92D14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8674" y="1982632"/>
            <a:ext cx="3848085" cy="42379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14B19B2-50CE-44EF-BCA4-948A458449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9444" y="2852187"/>
            <a:ext cx="2853113" cy="3458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0DA5021-5CBA-4521-AD3C-B37422283EA5}"/>
                  </a:ext>
                </a:extLst>
              </p:cNvPr>
              <p:cNvSpPr txBox="1"/>
              <p:nvPr/>
            </p:nvSpPr>
            <p:spPr>
              <a:xfrm>
                <a:off x="1521420" y="3350325"/>
                <a:ext cx="10562122" cy="507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sz="2700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sz="27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m:rPr>
                        <m:lit/>
                      </m:rPr>
                      <a:rPr lang="en-US" sz="2700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sz="2700" b="0" i="1" smtClean="0">
                        <a:latin typeface="Cambria Math" panose="02040503050406030204" pitchFamily="18" charset="0"/>
                      </a:rPr>
                      <m:t>     =</m:t>
                    </m:r>
                    <m:func>
                      <m:funcPr>
                        <m:ctrlPr>
                          <a:rPr lang="en-US" sz="27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7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700" b="0" i="0" smtClean="0">
                                <a:latin typeface="Cambria Math" panose="02040503050406030204" pitchFamily="18" charset="0"/>
                              </a:rPr>
                              <m:t>sup</m:t>
                            </m:r>
                          </m:e>
                          <m:lim>
                            <m:r>
                              <a:rPr lang="en-US" sz="27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700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sSup>
                              <m:sSupPr>
                                <m:ctrlPr>
                                  <a:rPr lang="en-US" sz="27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700" b="0" i="1" smtClean="0">
                                    <a:latin typeface="Cambria Math" panose="02040503050406030204" pitchFamily="18" charset="0"/>
                                  </a:rPr>
                                  <m:t>ℝ</m:t>
                                </m:r>
                              </m:e>
                              <m:sup>
                                <m:r>
                                  <a:rPr lang="en-US" sz="27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m:rPr>
                            <m:lit/>
                          </m:rPr>
                          <a:rPr lang="en-US" sz="2700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7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7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7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m:rPr>
                            <m:lit/>
                          </m:rPr>
                          <a:rPr lang="en-US" sz="2700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7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unc>
                          <m:funcPr>
                            <m:ctrlPr>
                              <a:rPr lang="en-US" sz="27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7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700" b="0" i="0" smtClean="0">
                                    <a:latin typeface="Cambria Math" panose="02040503050406030204" pitchFamily="18" charset="0"/>
                                  </a:rPr>
                                  <m:t>sup</m:t>
                                </m:r>
                              </m:e>
                              <m:lim>
                                <m:r>
                                  <a:rPr lang="en-US" sz="27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700" b="0" i="1" smtClean="0"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sSup>
                                  <m:sSupPr>
                                    <m:ctrlP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  <m:t>ℝ</m:t>
                                    </m:r>
                                  </m:e>
                                  <m:sup>
                                    <m: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</m:lim>
                            </m:limLow>
                          </m:fName>
                          <m:e>
                            <m:func>
                              <m:funcPr>
                                <m:ctrlPr>
                                  <a:rPr lang="en-US" sz="27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limLow>
                                  <m:limLowPr>
                                    <m:ctrlP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700" b="0" i="0" smtClean="0">
                                        <a:latin typeface="Cambria Math" panose="02040503050406030204" pitchFamily="18" charset="0"/>
                                      </a:rPr>
                                      <m:t>sup</m:t>
                                    </m:r>
                                  </m:e>
                                  <m:lim>
                                    <m: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  <m:t>0≠</m:t>
                                    </m:r>
                                    <m: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  <m: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sSup>
                                      <m:sSupPr>
                                        <m:ctrlPr>
                                          <a:rPr lang="en-US" sz="27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700" b="0" i="1" smtClean="0">
                                            <a:latin typeface="Cambria Math" panose="02040503050406030204" pitchFamily="18" charset="0"/>
                                          </a:rPr>
                                          <m:t>ℝ</m:t>
                                        </m:r>
                                      </m:e>
                                      <m:sup>
                                        <m:r>
                                          <a:rPr lang="en-US" sz="27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</m:sSup>
                                  </m:lim>
                                </m:limLow>
                              </m:fName>
                              <m:e>
                                <m:sSup>
                                  <m:sSupPr>
                                    <m:ctrlP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en-US" sz="27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700" b="0" i="1" smtClean="0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  <m:r>
                                  <a:rPr lang="en-US" sz="2700" b="0" i="1" smtClean="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sz="27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d>
                                <m:r>
                                  <a:rPr lang="en-US" sz="27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7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2700" b="0" i="1" smtClean="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</m:e>
                            </m:func>
                          </m:e>
                        </m:func>
                        <m:r>
                          <a:rPr lang="en-US" sz="27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func>
                  </m:oMath>
                </a14:m>
                <a:r>
                  <a:rPr lang="en-US" sz="2700" dirty="0"/>
                  <a:t>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0DA5021-5CBA-4521-AD3C-B37422283E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1420" y="3350325"/>
                <a:ext cx="10562122" cy="507831"/>
              </a:xfrm>
              <a:prstGeom prst="rect">
                <a:avLst/>
              </a:prstGeom>
              <a:blipFill>
                <a:blip r:embed="rId6"/>
                <a:stretch>
                  <a:fillRect b="-313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!!morphspace">
            <a:extLst>
              <a:ext uri="{FF2B5EF4-FFF2-40B4-BE49-F238E27FC236}">
                <a16:creationId xmlns:a16="http://schemas.microsoft.com/office/drawing/2014/main" id="{1D5BA0CA-5043-415A-B53A-E087596129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4886" y="3707643"/>
            <a:ext cx="439617" cy="243255"/>
          </a:xfrm>
          <a:prstGeom prst="rect">
            <a:avLst/>
          </a:prstGeom>
        </p:spPr>
      </p:pic>
      <p:sp>
        <p:nvSpPr>
          <p:cNvPr id="10" name="!!normtext">
            <a:extLst>
              <a:ext uri="{FF2B5EF4-FFF2-40B4-BE49-F238E27FC236}">
                <a16:creationId xmlns:a16="http://schemas.microsoft.com/office/drawing/2014/main" id="{4E6FC369-0555-4C1A-A271-4BC503ED417D}"/>
              </a:ext>
            </a:extLst>
          </p:cNvPr>
          <p:cNvSpPr txBox="1"/>
          <p:nvPr/>
        </p:nvSpPr>
        <p:spPr>
          <a:xfrm>
            <a:off x="576201" y="4180017"/>
            <a:ext cx="2038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Lipschitz norm</a:t>
            </a:r>
          </a:p>
        </p:txBody>
      </p:sp>
      <p:cxnSp>
        <p:nvCxnSpPr>
          <p:cNvPr id="11" name="!!arrow1">
            <a:extLst>
              <a:ext uri="{FF2B5EF4-FFF2-40B4-BE49-F238E27FC236}">
                <a16:creationId xmlns:a16="http://schemas.microsoft.com/office/drawing/2014/main" id="{AF3D0DB3-37A7-42D1-BE66-7DA800B3ACE4}"/>
              </a:ext>
            </a:extLst>
          </p:cNvPr>
          <p:cNvCxnSpPr>
            <a:cxnSpLocks/>
          </p:cNvCxnSpPr>
          <p:nvPr/>
        </p:nvCxnSpPr>
        <p:spPr>
          <a:xfrm flipV="1">
            <a:off x="1530076" y="3947544"/>
            <a:ext cx="130552" cy="302612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!!differencetext">
            <a:extLst>
              <a:ext uri="{FF2B5EF4-FFF2-40B4-BE49-F238E27FC236}">
                <a16:creationId xmlns:a16="http://schemas.microsoft.com/office/drawing/2014/main" id="{E8CAE7AC-11F9-40B1-827B-7E84A87737DB}"/>
              </a:ext>
            </a:extLst>
          </p:cNvPr>
          <p:cNvSpPr txBox="1"/>
          <p:nvPr/>
        </p:nvSpPr>
        <p:spPr>
          <a:xfrm>
            <a:off x="8055327" y="4066203"/>
            <a:ext cx="2038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1st order difference</a:t>
            </a:r>
          </a:p>
        </p:txBody>
      </p:sp>
      <p:cxnSp>
        <p:nvCxnSpPr>
          <p:cNvPr id="17" name="!!arrow2">
            <a:extLst>
              <a:ext uri="{FF2B5EF4-FFF2-40B4-BE49-F238E27FC236}">
                <a16:creationId xmlns:a16="http://schemas.microsoft.com/office/drawing/2014/main" id="{FB0E5549-6AFA-4C64-B5EA-8C17E28A4D19}"/>
              </a:ext>
            </a:extLst>
          </p:cNvPr>
          <p:cNvCxnSpPr>
            <a:cxnSpLocks/>
          </p:cNvCxnSpPr>
          <p:nvPr/>
        </p:nvCxnSpPr>
        <p:spPr>
          <a:xfrm flipH="1" flipV="1">
            <a:off x="8958805" y="3858156"/>
            <a:ext cx="50397" cy="278186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6718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8463280-DFFF-4418-A994-C369796EC4F6}"/>
              </a:ext>
            </a:extLst>
          </p:cNvPr>
          <p:cNvSpPr txBox="1"/>
          <p:nvPr/>
        </p:nvSpPr>
        <p:spPr>
          <a:xfrm>
            <a:off x="2211122" y="76934"/>
            <a:ext cx="77697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</a:rPr>
              <a:t>What spaces to use for elliptic </a:t>
            </a:r>
            <a:r>
              <a:rPr lang="en-US" sz="4000" dirty="0" err="1">
                <a:solidFill>
                  <a:srgbClr val="0070C0"/>
                </a:solidFill>
              </a:rPr>
              <a:t>eqns</a:t>
            </a:r>
            <a:r>
              <a:rPr lang="en-US" sz="4000" dirty="0">
                <a:solidFill>
                  <a:srgbClr val="0070C0"/>
                </a:solidFill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205BE2-68FC-4555-879D-5EC046F32293}"/>
              </a:ext>
            </a:extLst>
          </p:cNvPr>
          <p:cNvSpPr txBox="1"/>
          <p:nvPr/>
        </p:nvSpPr>
        <p:spPr>
          <a:xfrm>
            <a:off x="386773" y="913999"/>
            <a:ext cx="51269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The </a:t>
            </a:r>
            <a:r>
              <a:rPr lang="en-US" sz="3200" dirty="0" err="1">
                <a:solidFill>
                  <a:srgbClr val="C00000"/>
                </a:solidFill>
              </a:rPr>
              <a:t>Zygmund-Hölder</a:t>
            </a:r>
            <a:r>
              <a:rPr lang="en-US" sz="3200" dirty="0">
                <a:solidFill>
                  <a:srgbClr val="C00000"/>
                </a:solidFill>
              </a:rPr>
              <a:t> Spaces:</a:t>
            </a:r>
            <a:r>
              <a:rPr lang="en-US" sz="3200" dirty="0"/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D686C2B-4E3A-4A3B-9FA5-AA9F2D546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114" y="1074977"/>
            <a:ext cx="4589730" cy="4237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3419A37-85A0-4CA3-95C4-A0334C9F3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426" y="2010508"/>
            <a:ext cx="2403391" cy="36804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97BF1CC-0D22-43B9-BE7A-E66DE92D14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8674" y="1982632"/>
            <a:ext cx="3848085" cy="42379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14B19B2-50CE-44EF-BCA4-948A458449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9444" y="2852187"/>
            <a:ext cx="2853113" cy="3458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0DA5021-5CBA-4521-AD3C-B37422283EA5}"/>
                  </a:ext>
                </a:extLst>
              </p:cNvPr>
              <p:cNvSpPr txBox="1"/>
              <p:nvPr/>
            </p:nvSpPr>
            <p:spPr>
              <a:xfrm>
                <a:off x="726716" y="3369714"/>
                <a:ext cx="12498230" cy="507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sz="2700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sz="27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m:rPr>
                        <m:lit/>
                      </m:rPr>
                      <a:rPr lang="en-US" sz="2700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sz="2700" b="0" i="1" smtClean="0">
                        <a:latin typeface="Cambria Math" panose="02040503050406030204" pitchFamily="18" charset="0"/>
                      </a:rPr>
                      <m:t>    =</m:t>
                    </m:r>
                    <m:func>
                      <m:funcPr>
                        <m:ctrlPr>
                          <a:rPr lang="en-US" sz="27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7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700" b="0" i="0" smtClean="0">
                                <a:latin typeface="Cambria Math" panose="02040503050406030204" pitchFamily="18" charset="0"/>
                              </a:rPr>
                              <m:t>sup</m:t>
                            </m:r>
                          </m:e>
                          <m:lim>
                            <m:r>
                              <a:rPr lang="en-US" sz="27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700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sSup>
                              <m:sSupPr>
                                <m:ctrlPr>
                                  <a:rPr lang="en-US" sz="27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700" b="0" i="1" smtClean="0">
                                    <a:latin typeface="Cambria Math" panose="02040503050406030204" pitchFamily="18" charset="0"/>
                                  </a:rPr>
                                  <m:t>ℝ</m:t>
                                </m:r>
                              </m:e>
                              <m:sup>
                                <m:r>
                                  <a:rPr lang="en-US" sz="27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m:rPr>
                            <m:lit/>
                          </m:rPr>
                          <a:rPr lang="en-US" sz="2700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7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7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7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m:rPr>
                            <m:lit/>
                          </m:rPr>
                          <a:rPr lang="en-US" sz="2700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7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unc>
                          <m:funcPr>
                            <m:ctrlPr>
                              <a:rPr lang="en-US" sz="27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7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700" b="0" i="0" smtClean="0">
                                    <a:latin typeface="Cambria Math" panose="02040503050406030204" pitchFamily="18" charset="0"/>
                                  </a:rPr>
                                  <m:t>sup</m:t>
                                </m:r>
                              </m:e>
                              <m:lim>
                                <m:r>
                                  <a:rPr lang="en-US" sz="27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700" b="0" i="1" smtClean="0"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sSup>
                                  <m:sSupPr>
                                    <m:ctrlP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  <m:t>ℝ</m:t>
                                    </m:r>
                                  </m:e>
                                  <m:sup>
                                    <m: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</m:lim>
                            </m:limLow>
                          </m:fName>
                          <m:e>
                            <m:func>
                              <m:funcPr>
                                <m:ctrlPr>
                                  <a:rPr lang="en-US" sz="27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limLow>
                                  <m:limLowPr>
                                    <m:ctrlP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700" b="0" i="0" smtClean="0">
                                        <a:latin typeface="Cambria Math" panose="02040503050406030204" pitchFamily="18" charset="0"/>
                                      </a:rPr>
                                      <m:t>sup</m:t>
                                    </m:r>
                                  </m:e>
                                  <m:lim>
                                    <m: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  <m:t>0≠</m:t>
                                    </m:r>
                                    <m: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  <m: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sSup>
                                      <m:sSupPr>
                                        <m:ctrlPr>
                                          <a:rPr lang="en-US" sz="27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700" b="0" i="1" smtClean="0">
                                            <a:latin typeface="Cambria Math" panose="02040503050406030204" pitchFamily="18" charset="0"/>
                                          </a:rPr>
                                          <m:t>ℝ</m:t>
                                        </m:r>
                                      </m:e>
                                      <m:sup>
                                        <m:r>
                                          <a:rPr lang="en-US" sz="27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</m:sSup>
                                  </m:lim>
                                </m:limLow>
                              </m:fName>
                              <m:e>
                                <m:sSup>
                                  <m:sSupPr>
                                    <m:ctrlP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en-US" sz="27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700" b="0" i="1" smtClean="0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  <m:r>
                                  <a:rPr lang="en-US" sz="2700" b="0" i="1" smtClean="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sz="27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  <m:t>+2</m:t>
                                    </m:r>
                                    <m: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d>
                                <m:r>
                                  <a:rPr lang="en-US" sz="27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n-US" sz="27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</m:d>
                                <m:r>
                                  <a:rPr lang="en-US" sz="27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7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7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2700" b="0" i="1" smtClean="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</m:e>
                            </m:func>
                          </m:e>
                        </m:func>
                        <m:r>
                          <a:rPr lang="en-US" sz="27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func>
                  </m:oMath>
                </a14:m>
                <a:r>
                  <a:rPr lang="en-US" sz="2700" dirty="0"/>
                  <a:t>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0DA5021-5CBA-4521-AD3C-B37422283E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716" y="3369714"/>
                <a:ext cx="12498230" cy="507831"/>
              </a:xfrm>
              <a:prstGeom prst="rect">
                <a:avLst/>
              </a:prstGeom>
              <a:blipFill>
                <a:blip r:embed="rId6"/>
                <a:stretch>
                  <a:fillRect b="-313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!!morphspace">
            <a:extLst>
              <a:ext uri="{FF2B5EF4-FFF2-40B4-BE49-F238E27FC236}">
                <a16:creationId xmlns:a16="http://schemas.microsoft.com/office/drawing/2014/main" id="{F726621C-E562-40A0-8D9C-2AABB5A8AF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2814" y="3711156"/>
            <a:ext cx="369498" cy="2771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953F078-EC3D-40CB-983C-3594621CFC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91909" y="4814992"/>
            <a:ext cx="2916644" cy="3458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4CFD4E0-819C-4757-AF85-17FDCDBDE6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0838" y="4803849"/>
            <a:ext cx="2776978" cy="369193"/>
          </a:xfrm>
          <a:prstGeom prst="rect">
            <a:avLst/>
          </a:prstGeom>
        </p:spPr>
      </p:pic>
      <p:sp>
        <p:nvSpPr>
          <p:cNvPr id="16" name="!!normtext">
            <a:extLst>
              <a:ext uri="{FF2B5EF4-FFF2-40B4-BE49-F238E27FC236}">
                <a16:creationId xmlns:a16="http://schemas.microsoft.com/office/drawing/2014/main" id="{11B26E50-35B0-4F57-817A-B68B6838EF21}"/>
              </a:ext>
            </a:extLst>
          </p:cNvPr>
          <p:cNvSpPr txBox="1"/>
          <p:nvPr/>
        </p:nvSpPr>
        <p:spPr>
          <a:xfrm>
            <a:off x="239591" y="4109864"/>
            <a:ext cx="2179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accent2"/>
                </a:solidFill>
              </a:rPr>
              <a:t>Zygmund</a:t>
            </a:r>
            <a:r>
              <a:rPr lang="en-US" sz="2400" dirty="0">
                <a:solidFill>
                  <a:schemeClr val="accent2"/>
                </a:solidFill>
              </a:rPr>
              <a:t> norm</a:t>
            </a:r>
          </a:p>
        </p:txBody>
      </p:sp>
      <p:cxnSp>
        <p:nvCxnSpPr>
          <p:cNvPr id="17" name="!!arrow1">
            <a:extLst>
              <a:ext uri="{FF2B5EF4-FFF2-40B4-BE49-F238E27FC236}">
                <a16:creationId xmlns:a16="http://schemas.microsoft.com/office/drawing/2014/main" id="{9ABD34C5-EADF-49D4-BF90-3F34B31CD209}"/>
              </a:ext>
            </a:extLst>
          </p:cNvPr>
          <p:cNvCxnSpPr>
            <a:cxnSpLocks/>
          </p:cNvCxnSpPr>
          <p:nvPr/>
        </p:nvCxnSpPr>
        <p:spPr>
          <a:xfrm flipV="1">
            <a:off x="1198678" y="3947544"/>
            <a:ext cx="130552" cy="302612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!!differencetext">
            <a:extLst>
              <a:ext uri="{FF2B5EF4-FFF2-40B4-BE49-F238E27FC236}">
                <a16:creationId xmlns:a16="http://schemas.microsoft.com/office/drawing/2014/main" id="{855DB1C3-18AB-40F1-A5A3-8927F912A842}"/>
              </a:ext>
            </a:extLst>
          </p:cNvPr>
          <p:cNvSpPr txBox="1"/>
          <p:nvPr/>
        </p:nvSpPr>
        <p:spPr>
          <a:xfrm>
            <a:off x="8055327" y="4066203"/>
            <a:ext cx="2038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2nd order difference</a:t>
            </a:r>
          </a:p>
        </p:txBody>
      </p:sp>
      <p:cxnSp>
        <p:nvCxnSpPr>
          <p:cNvPr id="20" name="!!arrow2">
            <a:extLst>
              <a:ext uri="{FF2B5EF4-FFF2-40B4-BE49-F238E27FC236}">
                <a16:creationId xmlns:a16="http://schemas.microsoft.com/office/drawing/2014/main" id="{3B4C20C6-49CC-4019-96FD-BC20AA175C37}"/>
              </a:ext>
            </a:extLst>
          </p:cNvPr>
          <p:cNvCxnSpPr>
            <a:cxnSpLocks/>
          </p:cNvCxnSpPr>
          <p:nvPr/>
        </p:nvCxnSpPr>
        <p:spPr>
          <a:xfrm flipH="1" flipV="1">
            <a:off x="8958805" y="3858156"/>
            <a:ext cx="50397" cy="278186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6396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Char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2905F23-B756-4EDA-A8FA-4D7A46212195}"/>
              </a:ext>
            </a:extLst>
          </p:cNvPr>
          <p:cNvSpPr txBox="1"/>
          <p:nvPr/>
        </p:nvSpPr>
        <p:spPr>
          <a:xfrm>
            <a:off x="3115384" y="76934"/>
            <a:ext cx="59612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</a:rPr>
              <a:t>Fully Nonlinear Elliptic PDEs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9F0062F-6718-45A1-9CD0-3B7A8F50CC5C}"/>
                  </a:ext>
                </a:extLst>
              </p:cNvPr>
              <p:cNvSpPr txBox="1"/>
              <p:nvPr/>
            </p:nvSpPr>
            <p:spPr>
              <a:xfrm>
                <a:off x="602981" y="990598"/>
                <a:ext cx="429521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0" dirty="0"/>
                  <a:t>Fix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&gt;0, </m:t>
                    </m:r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3200" dirty="0"/>
                  <a:t>.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9F0062F-6718-45A1-9CD0-3B7A8F50CC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981" y="990598"/>
                <a:ext cx="4295215" cy="584775"/>
              </a:xfrm>
              <a:prstGeom prst="rect">
                <a:avLst/>
              </a:prstGeom>
              <a:blipFill>
                <a:blip r:embed="rId2"/>
                <a:stretch>
                  <a:fillRect l="-3688" t="-11458" r="-426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D117795F-3683-4CB9-AD4F-8C8C16F98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442" y="1757849"/>
            <a:ext cx="3677167" cy="3866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DBCE20-5C4F-4A60-8BEA-6EB07A7D06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2884" y="1740264"/>
            <a:ext cx="1977127" cy="4042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6C7AA09-23F8-425F-B4D2-D709D9F9FD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5439" y="1673079"/>
            <a:ext cx="3758238" cy="58297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102F10E-A9AB-4F64-A2DC-364F06ACA855}"/>
              </a:ext>
            </a:extLst>
          </p:cNvPr>
          <p:cNvSpPr txBox="1"/>
          <p:nvPr/>
        </p:nvSpPr>
        <p:spPr>
          <a:xfrm>
            <a:off x="6605953" y="2318135"/>
            <a:ext cx="16400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is elliptic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78FB701-E374-4CB3-A79B-768213FC84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190" y="2318135"/>
            <a:ext cx="5638282" cy="53124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A6D5820-A479-4CAF-BFA0-198F9C4C0D7A}"/>
              </a:ext>
            </a:extLst>
          </p:cNvPr>
          <p:cNvSpPr txBox="1"/>
          <p:nvPr/>
        </p:nvSpPr>
        <p:spPr>
          <a:xfrm>
            <a:off x="233328" y="1658776"/>
            <a:ext cx="7393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C2E49C-2777-4F36-B96C-84C05BEAD245}"/>
              </a:ext>
            </a:extLst>
          </p:cNvPr>
          <p:cNvSpPr txBox="1"/>
          <p:nvPr/>
        </p:nvSpPr>
        <p:spPr>
          <a:xfrm>
            <a:off x="233328" y="2307879"/>
            <a:ext cx="7393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DA01DD5-603E-403F-85E2-EE0A290A0921}"/>
                  </a:ext>
                </a:extLst>
              </p:cNvPr>
              <p:cNvSpPr txBox="1"/>
              <p:nvPr/>
            </p:nvSpPr>
            <p:spPr>
              <a:xfrm>
                <a:off x="5468833" y="2825155"/>
                <a:ext cx="48083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2"/>
                    </a:solidFill>
                  </a:rPr>
                  <a:t>Constant coefficient PDO of degree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𝜅</m:t>
                    </m:r>
                  </m:oMath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DA01DD5-603E-403F-85E2-EE0A290A09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8833" y="2825155"/>
                <a:ext cx="4808304" cy="461665"/>
              </a:xfrm>
              <a:prstGeom prst="rect">
                <a:avLst/>
              </a:prstGeom>
              <a:blipFill>
                <a:blip r:embed="rId7"/>
                <a:stretch>
                  <a:fillRect l="-1394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E02E0B1-A185-400C-B1FD-7E2477BE993D}"/>
              </a:ext>
            </a:extLst>
          </p:cNvPr>
          <p:cNvCxnSpPr>
            <a:cxnSpLocks/>
          </p:cNvCxnSpPr>
          <p:nvPr/>
        </p:nvCxnSpPr>
        <p:spPr>
          <a:xfrm flipH="1" flipV="1">
            <a:off x="5222142" y="2887238"/>
            <a:ext cx="363906" cy="184195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ED4BDB7-32CE-4E45-ADEB-33A95C097DF8}"/>
                  </a:ext>
                </a:extLst>
              </p:cNvPr>
              <p:cNvSpPr txBox="1"/>
              <p:nvPr/>
            </p:nvSpPr>
            <p:spPr>
              <a:xfrm>
                <a:off x="398581" y="2907313"/>
                <a:ext cx="266957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Then, near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3200" dirty="0"/>
                  <a:t>,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ED4BDB7-32CE-4E45-ADEB-33A95C097D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581" y="2907313"/>
                <a:ext cx="2669577" cy="584775"/>
              </a:xfrm>
              <a:prstGeom prst="rect">
                <a:avLst/>
              </a:prstGeom>
              <a:blipFill>
                <a:blip r:embed="rId8"/>
                <a:stretch>
                  <a:fillRect l="-5708" t="-12500" r="-1598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Picture 31">
            <a:extLst>
              <a:ext uri="{FF2B5EF4-FFF2-40B4-BE49-F238E27FC236}">
                <a16:creationId xmlns:a16="http://schemas.microsoft.com/office/drawing/2014/main" id="{A1BA94ED-02F7-4495-97B4-227C9671FF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03522" y="2985864"/>
            <a:ext cx="2091877" cy="427672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8A9A7853-A539-4953-A478-7BCE1AFB6322}"/>
              </a:ext>
            </a:extLst>
          </p:cNvPr>
          <p:cNvSpPr txBox="1"/>
          <p:nvPr/>
        </p:nvSpPr>
        <p:spPr>
          <a:xfrm>
            <a:off x="-5873" y="3522765"/>
            <a:ext cx="6343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/>
              <a:t>Pf</a:t>
            </a:r>
            <a:r>
              <a:rPr lang="en-US" sz="3200" dirty="0"/>
              <a:t>: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3401F6B-70B2-4528-8169-8CFAD9933F67}"/>
              </a:ext>
            </a:extLst>
          </p:cNvPr>
          <p:cNvSpPr txBox="1"/>
          <p:nvPr/>
        </p:nvSpPr>
        <p:spPr>
          <a:xfrm>
            <a:off x="104740" y="4715671"/>
            <a:ext cx="10615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Since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F6A66EA4-4390-400F-96AA-7AE8C6CF849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35129" y="4767038"/>
            <a:ext cx="3193880" cy="4731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7822C45-A2E4-405E-BA55-53A950A75CE2}"/>
                  </a:ext>
                </a:extLst>
              </p:cNvPr>
              <p:cNvSpPr txBox="1"/>
              <p:nvPr/>
            </p:nvSpPr>
            <p:spPr>
              <a:xfrm>
                <a:off x="4564130" y="4715671"/>
                <a:ext cx="757053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is (locally) left invertible (mod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p>
                  </m:oMath>
                </a14:m>
                <a:r>
                  <a:rPr lang="en-US" sz="3200" dirty="0"/>
                  <a:t>), use CMP</a:t>
                </a: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7822C45-A2E4-405E-BA55-53A950A75C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4130" y="4715671"/>
                <a:ext cx="7570534" cy="584775"/>
              </a:xfrm>
              <a:prstGeom prst="rect">
                <a:avLst/>
              </a:prstGeom>
              <a:blipFill>
                <a:blip r:embed="rId12"/>
                <a:stretch>
                  <a:fillRect l="-2093" t="-12632" r="-1127" b="-3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>
            <a:extLst>
              <a:ext uri="{FF2B5EF4-FFF2-40B4-BE49-F238E27FC236}">
                <a16:creationId xmlns:a16="http://schemas.microsoft.com/office/drawing/2014/main" id="{D00502F1-9E9D-4A7D-8E2D-6B527182C4C8}"/>
              </a:ext>
            </a:extLst>
          </p:cNvPr>
          <p:cNvSpPr txBox="1"/>
          <p:nvPr/>
        </p:nvSpPr>
        <p:spPr>
          <a:xfrm>
            <a:off x="104740" y="5155294"/>
            <a:ext cx="27664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to solve for u in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FB2ECD7A-DA98-4CC8-A7B2-4E914C6E441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71203" y="5179302"/>
            <a:ext cx="967750" cy="3780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F4CBCA9-F41B-4E20-BC91-7117C82A27E1}"/>
                  </a:ext>
                </a:extLst>
              </p:cNvPr>
              <p:cNvSpPr txBox="1"/>
              <p:nvPr/>
            </p:nvSpPr>
            <p:spPr>
              <a:xfrm>
                <a:off x="104740" y="5681772"/>
                <a:ext cx="8422498" cy="4954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accent2"/>
                    </a:solidFill>
                  </a:rPr>
                  <a:t>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is not really invertible, need harmonic analysis trickery </a:t>
                </a: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F4CBCA9-F41B-4E20-BC91-7117C82A27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40" y="5681772"/>
                <a:ext cx="8422498" cy="495457"/>
              </a:xfrm>
              <a:prstGeom prst="rect">
                <a:avLst/>
              </a:prstGeom>
              <a:blipFill>
                <a:blip r:embed="rId14"/>
                <a:stretch>
                  <a:fillRect l="-1085" t="-8642" r="-145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6" name="Picture 45">
            <a:extLst>
              <a:ext uri="{FF2B5EF4-FFF2-40B4-BE49-F238E27FC236}">
                <a16:creationId xmlns:a16="http://schemas.microsoft.com/office/drawing/2014/main" id="{2D7D97AA-0394-4667-BEC7-C8BE18D6176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1022" y="3493870"/>
            <a:ext cx="6629280" cy="6939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3907C33-6F0F-4A24-B364-5DBC5E21B9DA}"/>
                  </a:ext>
                </a:extLst>
              </p:cNvPr>
              <p:cNvSpPr txBox="1"/>
              <p:nvPr/>
            </p:nvSpPr>
            <p:spPr>
              <a:xfrm>
                <a:off x="104740" y="6118932"/>
                <a:ext cx="902926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C00000"/>
                    </a:solidFill>
                  </a:rPr>
                  <a:t>Schauder estimates are the case when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3200" dirty="0">
                    <a:solidFill>
                      <a:srgbClr val="C00000"/>
                    </a:solidFill>
                  </a:rPr>
                  <a:t> is linear in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𝜁</m:t>
                    </m:r>
                  </m:oMath>
                </a14:m>
                <a:endParaRPr lang="en-US" sz="3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3907C33-6F0F-4A24-B364-5DBC5E21B9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40" y="6118932"/>
                <a:ext cx="9029267" cy="584775"/>
              </a:xfrm>
              <a:prstGeom prst="rect">
                <a:avLst/>
              </a:prstGeom>
              <a:blipFill>
                <a:blip r:embed="rId16"/>
                <a:stretch>
                  <a:fillRect l="-1688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>
            <a:extLst>
              <a:ext uri="{FF2B5EF4-FFF2-40B4-BE49-F238E27FC236}">
                <a16:creationId xmlns:a16="http://schemas.microsoft.com/office/drawing/2014/main" id="{289C7E93-5ACA-4747-8EE8-7E995F956728}"/>
              </a:ext>
            </a:extLst>
          </p:cNvPr>
          <p:cNvSpPr txBox="1"/>
          <p:nvPr/>
        </p:nvSpPr>
        <p:spPr>
          <a:xfrm>
            <a:off x="7707221" y="3302787"/>
            <a:ext cx="21404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Need </a:t>
            </a:r>
            <a:r>
              <a:rPr lang="en-US" sz="2400" dirty="0" err="1">
                <a:solidFill>
                  <a:schemeClr val="accent2"/>
                </a:solidFill>
              </a:rPr>
              <a:t>Zygmund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</a:rPr>
              <a:t>spaces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AF43AC8A-368A-4A5D-BE66-E24C438CF363}"/>
              </a:ext>
            </a:extLst>
          </p:cNvPr>
          <p:cNvCxnSpPr>
            <a:cxnSpLocks/>
          </p:cNvCxnSpPr>
          <p:nvPr/>
        </p:nvCxnSpPr>
        <p:spPr>
          <a:xfrm flipH="1">
            <a:off x="7340302" y="3586325"/>
            <a:ext cx="436745" cy="35993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BD000262-5347-44A2-9D0C-4ADBE7084D80}"/>
              </a:ext>
            </a:extLst>
          </p:cNvPr>
          <p:cNvSpPr txBox="1"/>
          <p:nvPr/>
        </p:nvSpPr>
        <p:spPr>
          <a:xfrm>
            <a:off x="372339" y="509402"/>
            <a:ext cx="1133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BIGGER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5A04711-6D3D-4D14-8215-D329197D5FEC}"/>
              </a:ext>
            </a:extLst>
          </p:cNvPr>
          <p:cNvCxnSpPr>
            <a:cxnSpLocks/>
          </p:cNvCxnSpPr>
          <p:nvPr/>
        </p:nvCxnSpPr>
        <p:spPr>
          <a:xfrm>
            <a:off x="1071309" y="903638"/>
            <a:ext cx="269219" cy="262536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2FDA7DA1-A969-4CDE-80C5-C66062CF562C}"/>
              </a:ext>
            </a:extLst>
          </p:cNvPr>
          <p:cNvSpPr txBox="1"/>
          <p:nvPr/>
        </p:nvSpPr>
        <p:spPr>
          <a:xfrm>
            <a:off x="1860817" y="441973"/>
            <a:ext cx="838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small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8FD1369-993F-43C5-BCC9-B1FBCA4ACACB}"/>
              </a:ext>
            </a:extLst>
          </p:cNvPr>
          <p:cNvCxnSpPr>
            <a:cxnSpLocks/>
          </p:cNvCxnSpPr>
          <p:nvPr/>
        </p:nvCxnSpPr>
        <p:spPr>
          <a:xfrm flipH="1">
            <a:off x="1999167" y="812494"/>
            <a:ext cx="83934" cy="311909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13875147-01CC-4E2C-B565-26B776366E30}"/>
              </a:ext>
            </a:extLst>
          </p:cNvPr>
          <p:cNvSpPr txBox="1"/>
          <p:nvPr/>
        </p:nvSpPr>
        <p:spPr>
          <a:xfrm>
            <a:off x="6826646" y="1916498"/>
            <a:ext cx="917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rough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0F28DF9-DFAC-439E-968D-E9C9986089C6}"/>
              </a:ext>
            </a:extLst>
          </p:cNvPr>
          <p:cNvCxnSpPr>
            <a:cxnSpLocks/>
          </p:cNvCxnSpPr>
          <p:nvPr/>
        </p:nvCxnSpPr>
        <p:spPr>
          <a:xfrm flipH="1" flipV="1">
            <a:off x="6664860" y="2052241"/>
            <a:ext cx="231890" cy="99219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9F155F5C-FD0E-44E4-92C6-4217A7C9F623}"/>
              </a:ext>
            </a:extLst>
          </p:cNvPr>
          <p:cNvSpPr txBox="1"/>
          <p:nvPr/>
        </p:nvSpPr>
        <p:spPr>
          <a:xfrm>
            <a:off x="10596302" y="2191990"/>
            <a:ext cx="11384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smooth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B55C50F-6AE1-4087-B657-C1119A702076}"/>
              </a:ext>
            </a:extLst>
          </p:cNvPr>
          <p:cNvCxnSpPr>
            <a:cxnSpLocks/>
          </p:cNvCxnSpPr>
          <p:nvPr/>
        </p:nvCxnSpPr>
        <p:spPr>
          <a:xfrm flipH="1" flipV="1">
            <a:off x="10277137" y="2262840"/>
            <a:ext cx="366983" cy="164113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A27DE400-0972-4C28-B08E-16306F34C9C5}"/>
              </a:ext>
            </a:extLst>
          </p:cNvPr>
          <p:cNvSpPr txBox="1"/>
          <p:nvPr/>
        </p:nvSpPr>
        <p:spPr>
          <a:xfrm>
            <a:off x="5095399" y="3147811"/>
            <a:ext cx="11384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smooth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46564D1-7C8D-4709-8158-1798364CB4B3}"/>
              </a:ext>
            </a:extLst>
          </p:cNvPr>
          <p:cNvCxnSpPr>
            <a:cxnSpLocks/>
          </p:cNvCxnSpPr>
          <p:nvPr/>
        </p:nvCxnSpPr>
        <p:spPr>
          <a:xfrm flipH="1" flipV="1">
            <a:off x="4853640" y="3253864"/>
            <a:ext cx="231890" cy="99219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33899B6-0EBD-499A-A4E0-AF82227FF326}"/>
                  </a:ext>
                </a:extLst>
              </p:cNvPr>
              <p:cNvSpPr txBox="1"/>
              <p:nvPr/>
            </p:nvSpPr>
            <p:spPr>
              <a:xfrm>
                <a:off x="4709489" y="976854"/>
                <a:ext cx="306391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Suppose near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3200" dirty="0"/>
                  <a:t>: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33899B6-0EBD-499A-A4E0-AF82227FF3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9489" y="976854"/>
                <a:ext cx="3063916" cy="584775"/>
              </a:xfrm>
              <a:prstGeom prst="rect">
                <a:avLst/>
              </a:prstGeom>
              <a:blipFill>
                <a:blip r:embed="rId17"/>
                <a:stretch>
                  <a:fillRect l="-5179" t="-12500" r="-4183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E67105B-8209-489E-B6B0-92E823A35B4F}"/>
                  </a:ext>
                </a:extLst>
              </p:cNvPr>
              <p:cNvSpPr txBox="1"/>
              <p:nvPr/>
            </p:nvSpPr>
            <p:spPr>
              <a:xfrm>
                <a:off x="100472" y="4106565"/>
                <a:ext cx="9633471" cy="6298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</m:oMath>
                </a14:m>
                <a:r>
                  <a:rPr lang="en-US" sz="3200" dirty="0"/>
                  <a:t> is the derivative at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3200" dirty="0"/>
                  <a:t>, with coefficients frozen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E67105B-8209-489E-B6B0-92E823A35B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72" y="4106565"/>
                <a:ext cx="9633471" cy="629852"/>
              </a:xfrm>
              <a:prstGeom prst="rect">
                <a:avLst/>
              </a:prstGeom>
              <a:blipFill>
                <a:blip r:embed="rId18"/>
                <a:stretch>
                  <a:fillRect t="-11650" b="-252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Arrow: Left 1">
                <a:extLst>
                  <a:ext uri="{FF2B5EF4-FFF2-40B4-BE49-F238E27FC236}">
                    <a16:creationId xmlns:a16="http://schemas.microsoft.com/office/drawing/2014/main" id="{1A0FA9D0-BFFE-2489-3350-1AEE49C53F52}"/>
                  </a:ext>
                </a:extLst>
              </p:cNvPr>
              <p:cNvSpPr/>
              <p:nvPr/>
            </p:nvSpPr>
            <p:spPr>
              <a:xfrm rot="-840000">
                <a:off x="5140276" y="1926613"/>
                <a:ext cx="2831240" cy="1290177"/>
              </a:xfrm>
              <a:prstGeom prst="lef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/>
                  <a:t>Gain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𝜅</m:t>
                    </m:r>
                  </m:oMath>
                </a14:m>
                <a:r>
                  <a:rPr lang="en-US" sz="2800" dirty="0"/>
                  <a:t> derivs</a:t>
                </a:r>
              </a:p>
            </p:txBody>
          </p:sp>
        </mc:Choice>
        <mc:Fallback xmlns="">
          <p:sp>
            <p:nvSpPr>
              <p:cNvPr id="2" name="Arrow: Left 1">
                <a:extLst>
                  <a:ext uri="{FF2B5EF4-FFF2-40B4-BE49-F238E27FC236}">
                    <a16:creationId xmlns:a16="http://schemas.microsoft.com/office/drawing/2014/main" id="{1A0FA9D0-BFFE-2489-3350-1AEE49C53F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-840000">
                <a:off x="5140276" y="1926613"/>
                <a:ext cx="2831240" cy="1290177"/>
              </a:xfrm>
              <a:prstGeom prst="leftArrow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TextBox 52">
            <a:extLst>
              <a:ext uri="{FF2B5EF4-FFF2-40B4-BE49-F238E27FC236}">
                <a16:creationId xmlns:a16="http://schemas.microsoft.com/office/drawing/2014/main" id="{190D467B-EFD2-8CBC-2DDD-7963A200B369}"/>
              </a:ext>
            </a:extLst>
          </p:cNvPr>
          <p:cNvSpPr txBox="1"/>
          <p:nvPr/>
        </p:nvSpPr>
        <p:spPr>
          <a:xfrm>
            <a:off x="1199404" y="3073036"/>
            <a:ext cx="23821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Linearize at u and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</a:rPr>
              <a:t>freeze </a:t>
            </a:r>
            <a:r>
              <a:rPr lang="en-US" sz="2400" dirty="0" err="1">
                <a:solidFill>
                  <a:schemeClr val="accent2"/>
                </a:solidFill>
              </a:rPr>
              <a:t>coefs</a:t>
            </a:r>
            <a:endParaRPr lang="en-US" sz="2400" dirty="0">
              <a:solidFill>
                <a:schemeClr val="accent2"/>
              </a:solidFill>
            </a:endParaRP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8EDD4BE-ED6B-A5B5-FDE2-FA65971B75DD}"/>
              </a:ext>
            </a:extLst>
          </p:cNvPr>
          <p:cNvCxnSpPr>
            <a:cxnSpLocks/>
          </p:cNvCxnSpPr>
          <p:nvPr/>
        </p:nvCxnSpPr>
        <p:spPr>
          <a:xfrm flipV="1">
            <a:off x="2325679" y="2809527"/>
            <a:ext cx="260895" cy="367219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811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/>
      <p:bldP spid="23" grpId="0"/>
      <p:bldP spid="26" grpId="0"/>
      <p:bldP spid="27" grpId="0"/>
      <p:bldP spid="30" grpId="0"/>
      <p:bldP spid="33" grpId="0"/>
      <p:bldP spid="36" grpId="0"/>
      <p:bldP spid="39" grpId="0"/>
      <p:bldP spid="41" grpId="0"/>
      <p:bldP spid="44" grpId="0"/>
      <p:bldP spid="47" grpId="0"/>
      <p:bldP spid="48" grpId="0"/>
      <p:bldP spid="29" grpId="0"/>
      <p:bldP spid="34" grpId="0"/>
      <p:bldP spid="37" grpId="0"/>
      <p:bldP spid="42" grpId="0"/>
      <p:bldP spid="50" grpId="0"/>
      <p:bldP spid="3" grpId="0"/>
      <p:bldP spid="52" grpId="0"/>
      <p:bldP spid="2" grpId="0" animBg="1"/>
      <p:bldP spid="2" grpId="1" animBg="1"/>
      <p:bldP spid="53" grpId="0"/>
      <p:bldP spid="53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8463280-DFFF-4418-A994-C369796EC4F6}"/>
              </a:ext>
            </a:extLst>
          </p:cNvPr>
          <p:cNvSpPr txBox="1"/>
          <p:nvPr/>
        </p:nvSpPr>
        <p:spPr>
          <a:xfrm>
            <a:off x="1257218" y="76934"/>
            <a:ext cx="96775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</a:rPr>
              <a:t>Fully nonlinear Maximally Subelliptic </a:t>
            </a:r>
            <a:r>
              <a:rPr lang="en-US" sz="4000" dirty="0" err="1">
                <a:solidFill>
                  <a:srgbClr val="0070C0"/>
                </a:solidFill>
              </a:rPr>
              <a:t>Eqns</a:t>
            </a:r>
            <a:r>
              <a:rPr lang="en-US" sz="4000" dirty="0">
                <a:solidFill>
                  <a:srgbClr val="0070C0"/>
                </a:solidFill>
              </a:rPr>
              <a:t> (S.)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205BE2-68FC-4555-879D-5EC046F32293}"/>
              </a:ext>
            </a:extLst>
          </p:cNvPr>
          <p:cNvSpPr txBox="1"/>
          <p:nvPr/>
        </p:nvSpPr>
        <p:spPr>
          <a:xfrm>
            <a:off x="673989" y="690713"/>
            <a:ext cx="51269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The </a:t>
            </a:r>
            <a:r>
              <a:rPr lang="en-US" sz="3200" dirty="0" err="1">
                <a:solidFill>
                  <a:srgbClr val="C00000"/>
                </a:solidFill>
              </a:rPr>
              <a:t>Zygmund-Hölder</a:t>
            </a:r>
            <a:r>
              <a:rPr lang="en-US" sz="3200" dirty="0">
                <a:solidFill>
                  <a:srgbClr val="C00000"/>
                </a:solidFill>
              </a:rPr>
              <a:t> Spaces:</a:t>
            </a:r>
            <a:r>
              <a:rPr lang="en-US" sz="3200" dirty="0"/>
              <a:t>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3419A37-85A0-4CA3-95C4-A0334C9F3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418" y="1397011"/>
            <a:ext cx="2403391" cy="3680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B218F6-7B3C-4904-834A-55B0D4EA0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0905" y="802138"/>
            <a:ext cx="5312677" cy="4865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27C8057-D269-4CD9-93B0-FC3CEBF13C98}"/>
                  </a:ext>
                </a:extLst>
              </p:cNvPr>
              <p:cNvSpPr txBox="1"/>
              <p:nvPr/>
            </p:nvSpPr>
            <p:spPr>
              <a:xfrm>
                <a:off x="3645971" y="1288646"/>
                <a:ext cx="505901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Hölder space </a:t>
                </a:r>
                <a:r>
                  <a:rPr lang="en-US" sz="3200" dirty="0" err="1"/>
                  <a:t>wrt</a:t>
                </a:r>
                <a:r>
                  <a:rPr lang="en-US" sz="3200" dirty="0"/>
                  <a:t> CC metric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27C8057-D269-4CD9-93B0-FC3CEBF13C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5971" y="1288646"/>
                <a:ext cx="5059014" cy="584775"/>
              </a:xfrm>
              <a:prstGeom prst="rect">
                <a:avLst/>
              </a:prstGeom>
              <a:blipFill>
                <a:blip r:embed="rId4"/>
                <a:stretch>
                  <a:fillRect l="-3012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CD0931BB-EDDF-4851-B7DE-804589DF95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837" y="1934545"/>
            <a:ext cx="1073612" cy="29723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CDD127F-5DCD-4200-B0DE-16DC0FA3A677}"/>
              </a:ext>
            </a:extLst>
          </p:cNvPr>
          <p:cNvSpPr txBox="1"/>
          <p:nvPr/>
        </p:nvSpPr>
        <p:spPr>
          <a:xfrm>
            <a:off x="1831994" y="1819163"/>
            <a:ext cx="29604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Something else!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D370C10-5742-4AA1-AC70-8B589133C4A4}"/>
                  </a:ext>
                </a:extLst>
              </p:cNvPr>
              <p:cNvSpPr txBox="1"/>
              <p:nvPr/>
            </p:nvSpPr>
            <p:spPr>
              <a:xfrm>
                <a:off x="4648200" y="1886579"/>
                <a:ext cx="68472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diffeomorphic invariant difference characterization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D370C10-5742-4AA1-AC70-8B589133C4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1886579"/>
                <a:ext cx="6847259" cy="461665"/>
              </a:xfrm>
              <a:prstGeom prst="rect">
                <a:avLst/>
              </a:prstGeom>
              <a:blipFill>
                <a:blip r:embed="rId6"/>
                <a:stretch>
                  <a:fillRect t="-10526" r="-178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17ED9DA-8846-41F6-858D-021069817D01}"/>
                  </a:ext>
                </a:extLst>
              </p:cNvPr>
              <p:cNvSpPr txBox="1"/>
              <p:nvPr/>
            </p:nvSpPr>
            <p:spPr>
              <a:xfrm>
                <a:off x="175089" y="2532478"/>
                <a:ext cx="727000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0" dirty="0"/>
                  <a:t>Fix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&gt;0, </m:t>
                    </m:r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3200" dirty="0"/>
                  <a:t>.  Suppose near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3200" dirty="0"/>
                  <a:t>: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17ED9DA-8846-41F6-858D-021069817D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089" y="2532478"/>
                <a:ext cx="7270004" cy="584775"/>
              </a:xfrm>
              <a:prstGeom prst="rect">
                <a:avLst/>
              </a:prstGeom>
              <a:blipFill>
                <a:blip r:embed="rId7"/>
                <a:stretch>
                  <a:fillRect l="-2181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92D84FDC-9285-455A-8A7E-BB7F2DD4EB2D}"/>
              </a:ext>
            </a:extLst>
          </p:cNvPr>
          <p:cNvSpPr txBox="1"/>
          <p:nvPr/>
        </p:nvSpPr>
        <p:spPr>
          <a:xfrm>
            <a:off x="171863" y="3245793"/>
            <a:ext cx="61311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5502747-79C6-4088-8B2E-95D1063AB2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708" y="3372700"/>
            <a:ext cx="3298809" cy="33095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F22AAD0-40C5-4116-B03C-74D9C3D7DD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72292" y="3280245"/>
            <a:ext cx="3982510" cy="51586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93120F7-1C10-4144-BDC1-CCE2891E50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31763" y="3346138"/>
            <a:ext cx="2538283" cy="38408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DF5FB4A-C9D3-4A6C-9A19-46C2AF5F6C12}"/>
              </a:ext>
            </a:extLst>
          </p:cNvPr>
          <p:cNvSpPr txBox="1"/>
          <p:nvPr/>
        </p:nvSpPr>
        <p:spPr>
          <a:xfrm>
            <a:off x="171863" y="3930913"/>
            <a:ext cx="61311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02D1D17-38F7-446B-9B8B-F48C34B9979E}"/>
              </a:ext>
            </a:extLst>
          </p:cNvPr>
          <p:cNvSpPr txBox="1"/>
          <p:nvPr/>
        </p:nvSpPr>
        <p:spPr>
          <a:xfrm>
            <a:off x="6742005" y="3959105"/>
            <a:ext cx="51467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is maximally subelliptic </a:t>
            </a:r>
            <a:r>
              <a:rPr lang="en-US" sz="3200" dirty="0" err="1"/>
              <a:t>wrt</a:t>
            </a:r>
            <a:r>
              <a:rPr lang="en-US" sz="3200" dirty="0"/>
              <a:t> 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42E3467-8354-48CE-8234-CF512E8E6756}"/>
                  </a:ext>
                </a:extLst>
              </p:cNvPr>
              <p:cNvSpPr txBox="1"/>
              <p:nvPr/>
            </p:nvSpPr>
            <p:spPr>
              <a:xfrm>
                <a:off x="171863" y="4465450"/>
                <a:ext cx="266957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Then, near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3200" dirty="0"/>
                  <a:t>,</a:t>
                </a: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42E3467-8354-48CE-8234-CF512E8E67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863" y="4465450"/>
                <a:ext cx="2669577" cy="584775"/>
              </a:xfrm>
              <a:prstGeom prst="rect">
                <a:avLst/>
              </a:prstGeom>
              <a:blipFill>
                <a:blip r:embed="rId11"/>
                <a:stretch>
                  <a:fillRect l="-5708" t="-12632" r="-1598" b="-3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Picture 35">
            <a:extLst>
              <a:ext uri="{FF2B5EF4-FFF2-40B4-BE49-F238E27FC236}">
                <a16:creationId xmlns:a16="http://schemas.microsoft.com/office/drawing/2014/main" id="{1852ED84-AA9F-4F85-B8CC-C2E0C82186A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2486" y="4574398"/>
            <a:ext cx="2749330" cy="421563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F0FCB69F-C9B6-4C49-8A6A-B2CFDD2AAAE0}"/>
              </a:ext>
            </a:extLst>
          </p:cNvPr>
          <p:cNvSpPr txBox="1"/>
          <p:nvPr/>
        </p:nvSpPr>
        <p:spPr>
          <a:xfrm>
            <a:off x="171863" y="5050225"/>
            <a:ext cx="31227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Proof:  The same!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94AB98C-A66A-4833-89C3-D266F366F2BC}"/>
              </a:ext>
            </a:extLst>
          </p:cNvPr>
          <p:cNvSpPr txBox="1"/>
          <p:nvPr/>
        </p:nvSpPr>
        <p:spPr>
          <a:xfrm>
            <a:off x="171863" y="5635000"/>
            <a:ext cx="1032250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Lots of other results proved in similar ways; e.g., regularity in</a:t>
            </a:r>
          </a:p>
          <a:p>
            <a:r>
              <a:rPr lang="en-US" sz="3200" dirty="0"/>
              <a:t>and results for vector fields with “formal degrees” 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F85A5BF-B509-4902-B317-3969632B7E7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99791" y="5772377"/>
            <a:ext cx="1288375" cy="4005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030324-929E-4944-938F-108A4E96184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0837" y="3948139"/>
            <a:ext cx="6057147" cy="54243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371FC59-31B1-4DFB-AB0B-0DBE199468AB}"/>
              </a:ext>
            </a:extLst>
          </p:cNvPr>
          <p:cNvSpPr txBox="1"/>
          <p:nvPr/>
        </p:nvSpPr>
        <p:spPr>
          <a:xfrm>
            <a:off x="9350298" y="2315109"/>
            <a:ext cx="27390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Every fully nonlinear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</a:rPr>
              <a:t>PDO is of this form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F394168-EC36-45B3-8360-D7ECAD5B4831}"/>
              </a:ext>
            </a:extLst>
          </p:cNvPr>
          <p:cNvCxnSpPr>
            <a:cxnSpLocks/>
          </p:cNvCxnSpPr>
          <p:nvPr/>
        </p:nvCxnSpPr>
        <p:spPr>
          <a:xfrm flipH="1">
            <a:off x="9160727" y="3037173"/>
            <a:ext cx="455382" cy="308965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AE1216C-1FD6-4E0A-B049-56C6F00A3A6E}"/>
              </a:ext>
            </a:extLst>
          </p:cNvPr>
          <p:cNvSpPr txBox="1"/>
          <p:nvPr/>
        </p:nvSpPr>
        <p:spPr>
          <a:xfrm>
            <a:off x="6814922" y="3616345"/>
            <a:ext cx="917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rough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461E827-8C0E-445B-8660-8226B189BDFE}"/>
              </a:ext>
            </a:extLst>
          </p:cNvPr>
          <p:cNvCxnSpPr>
            <a:cxnSpLocks/>
          </p:cNvCxnSpPr>
          <p:nvPr/>
        </p:nvCxnSpPr>
        <p:spPr>
          <a:xfrm flipH="1" flipV="1">
            <a:off x="6653136" y="3752088"/>
            <a:ext cx="231890" cy="99219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3CA5A28-5CAB-43BA-AD4A-EDE2E73CE1A6}"/>
              </a:ext>
            </a:extLst>
          </p:cNvPr>
          <p:cNvSpPr txBox="1"/>
          <p:nvPr/>
        </p:nvSpPr>
        <p:spPr>
          <a:xfrm>
            <a:off x="10707674" y="3669097"/>
            <a:ext cx="11384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smooth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D55F8B9-78A0-439E-9A15-24E73F937AEF}"/>
              </a:ext>
            </a:extLst>
          </p:cNvPr>
          <p:cNvCxnSpPr>
            <a:cxnSpLocks/>
          </p:cNvCxnSpPr>
          <p:nvPr/>
        </p:nvCxnSpPr>
        <p:spPr>
          <a:xfrm flipH="1" flipV="1">
            <a:off x="10388509" y="3739947"/>
            <a:ext cx="366983" cy="164113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5BD2DA7E-34C2-4C70-A0E4-1D432CB70CD9}"/>
              </a:ext>
            </a:extLst>
          </p:cNvPr>
          <p:cNvSpPr txBox="1"/>
          <p:nvPr/>
        </p:nvSpPr>
        <p:spPr>
          <a:xfrm>
            <a:off x="8692102" y="6213293"/>
            <a:ext cx="3512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Comes up in Fokker-Planck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097C35F-9F51-4F4D-ABA7-BE3384B5DB2F}"/>
              </a:ext>
            </a:extLst>
          </p:cNvPr>
          <p:cNvCxnSpPr>
            <a:cxnSpLocks/>
          </p:cNvCxnSpPr>
          <p:nvPr/>
        </p:nvCxnSpPr>
        <p:spPr>
          <a:xfrm flipH="1" flipV="1">
            <a:off x="8444505" y="6456143"/>
            <a:ext cx="341651" cy="1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8205ABE0-C51F-7444-EDB7-292D1D2AE8EF}"/>
              </a:ext>
            </a:extLst>
          </p:cNvPr>
          <p:cNvSpPr txBox="1"/>
          <p:nvPr/>
        </p:nvSpPr>
        <p:spPr>
          <a:xfrm>
            <a:off x="6315982" y="4410157"/>
            <a:ext cx="22204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const </a:t>
            </a:r>
            <a:r>
              <a:rPr lang="en-US" sz="2400" dirty="0" err="1">
                <a:solidFill>
                  <a:schemeClr val="accent2"/>
                </a:solidFill>
              </a:rPr>
              <a:t>coef</a:t>
            </a:r>
            <a:endParaRPr lang="en-US" sz="2400" dirty="0">
              <a:solidFill>
                <a:schemeClr val="accent2"/>
              </a:solidFill>
            </a:endParaRPr>
          </a:p>
          <a:p>
            <a:pPr algn="ctr"/>
            <a:r>
              <a:rPr lang="en-US" sz="2400" dirty="0">
                <a:solidFill>
                  <a:schemeClr val="accent2"/>
                </a:solidFill>
              </a:rPr>
              <a:t>polynomial in W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0627168-4149-D593-8E87-F83C6C4379BC}"/>
              </a:ext>
            </a:extLst>
          </p:cNvPr>
          <p:cNvCxnSpPr>
            <a:cxnSpLocks/>
          </p:cNvCxnSpPr>
          <p:nvPr/>
        </p:nvCxnSpPr>
        <p:spPr>
          <a:xfrm flipH="1" flipV="1">
            <a:off x="6254407" y="4532519"/>
            <a:ext cx="467103" cy="163585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Arrow: Left 41">
                <a:extLst>
                  <a:ext uri="{FF2B5EF4-FFF2-40B4-BE49-F238E27FC236}">
                    <a16:creationId xmlns:a16="http://schemas.microsoft.com/office/drawing/2014/main" id="{CCFEAC00-A207-648B-6102-6B1328187FD8}"/>
                  </a:ext>
                </a:extLst>
              </p:cNvPr>
              <p:cNvSpPr/>
              <p:nvPr/>
            </p:nvSpPr>
            <p:spPr>
              <a:xfrm rot="-1260000">
                <a:off x="5210022" y="3518625"/>
                <a:ext cx="2555874" cy="1290177"/>
              </a:xfrm>
              <a:prstGeom prst="lef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/>
                  <a:t>Gain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𝜅</m:t>
                    </m:r>
                  </m:oMath>
                </a14:m>
                <a:r>
                  <a:rPr lang="en-US" sz="2800" dirty="0"/>
                  <a:t> derivs</a:t>
                </a:r>
              </a:p>
            </p:txBody>
          </p:sp>
        </mc:Choice>
        <mc:Fallback xmlns="">
          <p:sp>
            <p:nvSpPr>
              <p:cNvPr id="42" name="Arrow: Left 41">
                <a:extLst>
                  <a:ext uri="{FF2B5EF4-FFF2-40B4-BE49-F238E27FC236}">
                    <a16:creationId xmlns:a16="http://schemas.microsoft.com/office/drawing/2014/main" id="{CCFEAC00-A207-648B-6102-6B1328187F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-1260000">
                <a:off x="5210022" y="3518625"/>
                <a:ext cx="2555874" cy="1290177"/>
              </a:xfrm>
              <a:prstGeom prst="leftArrow">
                <a:avLst/>
              </a:prstGeom>
              <a:blipFill>
                <a:blip r:embed="rId15"/>
                <a:stretch>
                  <a:fillRect r="-2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27B17012-8F0C-0141-E577-B4EDD13DBDD8}"/>
              </a:ext>
            </a:extLst>
          </p:cNvPr>
          <p:cNvSpPr txBox="1"/>
          <p:nvPr/>
        </p:nvSpPr>
        <p:spPr>
          <a:xfrm>
            <a:off x="9971735" y="4785179"/>
            <a:ext cx="1471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Other spaces:</a:t>
            </a:r>
          </a:p>
          <a:p>
            <a:pPr algn="ctr"/>
            <a:r>
              <a:rPr lang="en-US" dirty="0">
                <a:solidFill>
                  <a:srgbClr val="C00000"/>
                </a:solidFill>
              </a:rPr>
              <a:t>G. </a:t>
            </a:r>
            <a:r>
              <a:rPr lang="en-US" dirty="0" err="1">
                <a:solidFill>
                  <a:srgbClr val="C00000"/>
                </a:solidFill>
              </a:rPr>
              <a:t>Memana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4B29B4-F5AB-4D8B-3082-46345711A5C4}"/>
              </a:ext>
            </a:extLst>
          </p:cNvPr>
          <p:cNvSpPr txBox="1"/>
          <p:nvPr/>
        </p:nvSpPr>
        <p:spPr>
          <a:xfrm>
            <a:off x="1365218" y="5911999"/>
            <a:ext cx="9620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Moral: Once the foundation has been created, proofs can be easy</a:t>
            </a:r>
          </a:p>
        </p:txBody>
      </p:sp>
    </p:spTree>
    <p:extLst>
      <p:ext uri="{BB962C8B-B14F-4D97-AF65-F5344CB8AC3E}">
        <p14:creationId xmlns:p14="http://schemas.microsoft.com/office/powerpoint/2010/main" val="2118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/>
      <p:bldP spid="11" grpId="0"/>
      <p:bldP spid="20" grpId="0"/>
      <p:bldP spid="22" grpId="0"/>
      <p:bldP spid="30" grpId="0"/>
      <p:bldP spid="33" grpId="0"/>
      <p:bldP spid="34" grpId="0"/>
      <p:bldP spid="37" grpId="0"/>
      <p:bldP spid="38" grpId="0"/>
      <p:bldP spid="38" grpId="1"/>
      <p:bldP spid="23" grpId="0"/>
      <p:bldP spid="25" grpId="0"/>
      <p:bldP spid="28" grpId="0"/>
      <p:bldP spid="39" grpId="0"/>
      <p:bldP spid="39" grpId="1"/>
      <p:bldP spid="32" grpId="0"/>
      <p:bldP spid="42" grpId="0" animBg="1"/>
      <p:bldP spid="42" grpId="1" animBg="1"/>
      <p:bldP spid="2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26C63D6-5FB5-472F-AF42-57757A6C9057}"/>
              </a:ext>
            </a:extLst>
          </p:cNvPr>
          <p:cNvSpPr txBox="1"/>
          <p:nvPr/>
        </p:nvSpPr>
        <p:spPr>
          <a:xfrm>
            <a:off x="3352826" y="76934"/>
            <a:ext cx="54863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</a:rPr>
              <a:t>Example: Monge-Ampère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6E7F12-E183-4DEF-826F-831F43E4A4D3}"/>
              </a:ext>
            </a:extLst>
          </p:cNvPr>
          <p:cNvSpPr txBox="1"/>
          <p:nvPr/>
        </p:nvSpPr>
        <p:spPr>
          <a:xfrm>
            <a:off x="376178" y="1105382"/>
            <a:ext cx="13995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Elliptic: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!!Hux">
                <a:extLst>
                  <a:ext uri="{FF2B5EF4-FFF2-40B4-BE49-F238E27FC236}">
                    <a16:creationId xmlns:a16="http://schemas.microsoft.com/office/drawing/2014/main" id="{C2DBC8DB-9B09-4BF4-BC7F-7702B29E689A}"/>
                  </a:ext>
                </a:extLst>
              </p:cNvPr>
              <p:cNvSpPr txBox="1"/>
              <p:nvPr/>
            </p:nvSpPr>
            <p:spPr>
              <a:xfrm>
                <a:off x="1708237" y="1166937"/>
                <a:ext cx="1567319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𝐻𝑢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!!Hux">
                <a:extLst>
                  <a:ext uri="{FF2B5EF4-FFF2-40B4-BE49-F238E27FC236}">
                    <a16:creationId xmlns:a16="http://schemas.microsoft.com/office/drawing/2014/main" id="{C2DBC8DB-9B09-4BF4-BC7F-7702B29E68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8237" y="1166937"/>
                <a:ext cx="1567319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!!partialxiTwo">
                <a:extLst>
                  <a:ext uri="{FF2B5EF4-FFF2-40B4-BE49-F238E27FC236}">
                    <a16:creationId xmlns:a16="http://schemas.microsoft.com/office/drawing/2014/main" id="{98DEDE60-A430-4FEC-B02E-8DAD4F5EFC63}"/>
                  </a:ext>
                </a:extLst>
              </p:cNvPr>
              <p:cNvSpPr txBox="1"/>
              <p:nvPr/>
            </p:nvSpPr>
            <p:spPr>
              <a:xfrm>
                <a:off x="3275556" y="1145905"/>
                <a:ext cx="728075" cy="5652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6" name="!!partialxiTwo">
                <a:extLst>
                  <a:ext uri="{FF2B5EF4-FFF2-40B4-BE49-F238E27FC236}">
                    <a16:creationId xmlns:a16="http://schemas.microsoft.com/office/drawing/2014/main" id="{98DEDE60-A430-4FEC-B02E-8DAD4F5EFC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556" y="1145905"/>
                <a:ext cx="728075" cy="5652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!!partialxjTwo">
                <a:extLst>
                  <a:ext uri="{FF2B5EF4-FFF2-40B4-BE49-F238E27FC236}">
                    <a16:creationId xmlns:a16="http://schemas.microsoft.com/office/drawing/2014/main" id="{8119E3BB-BC6A-44D2-AC8C-75E942A3F748}"/>
                  </a:ext>
                </a:extLst>
              </p:cNvPr>
              <p:cNvSpPr txBox="1"/>
              <p:nvPr/>
            </p:nvSpPr>
            <p:spPr>
              <a:xfrm>
                <a:off x="3777380" y="1145905"/>
                <a:ext cx="656834" cy="6086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8" name="!!partialxjTwo">
                <a:extLst>
                  <a:ext uri="{FF2B5EF4-FFF2-40B4-BE49-F238E27FC236}">
                    <a16:creationId xmlns:a16="http://schemas.microsoft.com/office/drawing/2014/main" id="{8119E3BB-BC6A-44D2-AC8C-75E942A3F7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7380" y="1145905"/>
                <a:ext cx="656834" cy="6086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!!uTwo">
                <a:extLst>
                  <a:ext uri="{FF2B5EF4-FFF2-40B4-BE49-F238E27FC236}">
                    <a16:creationId xmlns:a16="http://schemas.microsoft.com/office/drawing/2014/main" id="{0E6E0775-CC7B-493E-83E1-DC70BD000881}"/>
                  </a:ext>
                </a:extLst>
              </p:cNvPr>
              <p:cNvSpPr txBox="1"/>
              <p:nvPr/>
            </p:nvSpPr>
            <p:spPr>
              <a:xfrm>
                <a:off x="4333066" y="1234775"/>
                <a:ext cx="79733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800" b="0" dirty="0"/>
              </a:p>
            </p:txBody>
          </p:sp>
        </mc:Choice>
        <mc:Fallback xmlns="">
          <p:sp>
            <p:nvSpPr>
              <p:cNvPr id="21" name="!!uTwo">
                <a:extLst>
                  <a:ext uri="{FF2B5EF4-FFF2-40B4-BE49-F238E27FC236}">
                    <a16:creationId xmlns:a16="http://schemas.microsoft.com/office/drawing/2014/main" id="{0E6E0775-CC7B-493E-83E1-DC70BD0008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3066" y="1234775"/>
                <a:ext cx="797334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FAEF6672-E366-422F-841B-95A45200AA46}"/>
              </a:ext>
            </a:extLst>
          </p:cNvPr>
          <p:cNvSpPr txBox="1"/>
          <p:nvPr/>
        </p:nvSpPr>
        <p:spPr>
          <a:xfrm>
            <a:off x="5745366" y="1083191"/>
            <a:ext cx="2364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symmetric matrix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6E9E47A-2FDD-4129-9904-54932A991A90}"/>
              </a:ext>
            </a:extLst>
          </p:cNvPr>
          <p:cNvCxnSpPr>
            <a:cxnSpLocks/>
          </p:cNvCxnSpPr>
          <p:nvPr/>
        </p:nvCxnSpPr>
        <p:spPr>
          <a:xfrm flipH="1">
            <a:off x="5459835" y="1358702"/>
            <a:ext cx="342986" cy="39067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!!partialxjOne">
                <a:extLst>
                  <a:ext uri="{FF2B5EF4-FFF2-40B4-BE49-F238E27FC236}">
                    <a16:creationId xmlns:a16="http://schemas.microsoft.com/office/drawing/2014/main" id="{4CCC2A4D-AD5B-4913-A625-540EC35CD535}"/>
                  </a:ext>
                </a:extLst>
              </p:cNvPr>
              <p:cNvSpPr txBox="1"/>
              <p:nvPr/>
            </p:nvSpPr>
            <p:spPr>
              <a:xfrm>
                <a:off x="3776398" y="1144919"/>
                <a:ext cx="656834" cy="6086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0" name="!!partialxjOne">
                <a:extLst>
                  <a:ext uri="{FF2B5EF4-FFF2-40B4-BE49-F238E27FC236}">
                    <a16:creationId xmlns:a16="http://schemas.microsoft.com/office/drawing/2014/main" id="{4CCC2A4D-AD5B-4913-A625-540EC35CD5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6398" y="1144919"/>
                <a:ext cx="656834" cy="60862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!!partialxiOne">
                <a:extLst>
                  <a:ext uri="{FF2B5EF4-FFF2-40B4-BE49-F238E27FC236}">
                    <a16:creationId xmlns:a16="http://schemas.microsoft.com/office/drawing/2014/main" id="{F5698B74-707F-43B4-ABEE-285B6251F83F}"/>
                  </a:ext>
                </a:extLst>
              </p:cNvPr>
              <p:cNvSpPr txBox="1"/>
              <p:nvPr/>
            </p:nvSpPr>
            <p:spPr>
              <a:xfrm>
                <a:off x="3274575" y="1144925"/>
                <a:ext cx="728075" cy="5652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1" name="!!partialxiOne">
                <a:extLst>
                  <a:ext uri="{FF2B5EF4-FFF2-40B4-BE49-F238E27FC236}">
                    <a16:creationId xmlns:a16="http://schemas.microsoft.com/office/drawing/2014/main" id="{F5698B74-707F-43B4-ABEE-285B6251F8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4575" y="1144925"/>
                <a:ext cx="728075" cy="56528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!!uOne">
                <a:extLst>
                  <a:ext uri="{FF2B5EF4-FFF2-40B4-BE49-F238E27FC236}">
                    <a16:creationId xmlns:a16="http://schemas.microsoft.com/office/drawing/2014/main" id="{F2843F25-59F9-4096-81EC-6E1D72FE7B19}"/>
                  </a:ext>
                </a:extLst>
              </p:cNvPr>
              <p:cNvSpPr txBox="1"/>
              <p:nvPr/>
            </p:nvSpPr>
            <p:spPr>
              <a:xfrm>
                <a:off x="4332084" y="1233794"/>
                <a:ext cx="79733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800" b="0" dirty="0"/>
              </a:p>
            </p:txBody>
          </p:sp>
        </mc:Choice>
        <mc:Fallback xmlns="">
          <p:sp>
            <p:nvSpPr>
              <p:cNvPr id="32" name="!!uOne">
                <a:extLst>
                  <a:ext uri="{FF2B5EF4-FFF2-40B4-BE49-F238E27FC236}">
                    <a16:creationId xmlns:a16="http://schemas.microsoft.com/office/drawing/2014/main" id="{F2843F25-59F9-4096-81EC-6E1D72FE7B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2084" y="1233794"/>
                <a:ext cx="797334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!!LeftParen">
            <a:extLst>
              <a:ext uri="{FF2B5EF4-FFF2-40B4-BE49-F238E27FC236}">
                <a16:creationId xmlns:a16="http://schemas.microsoft.com/office/drawing/2014/main" id="{1452816C-E909-4546-B0C7-9B8302FAA784}"/>
              </a:ext>
            </a:extLst>
          </p:cNvPr>
          <p:cNvSpPr txBox="1"/>
          <p:nvPr/>
        </p:nvSpPr>
        <p:spPr>
          <a:xfrm>
            <a:off x="3152843" y="1004239"/>
            <a:ext cx="2484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+mj-lt"/>
              </a:rPr>
              <a:t>(</a:t>
            </a:r>
          </a:p>
        </p:txBody>
      </p:sp>
      <p:sp>
        <p:nvSpPr>
          <p:cNvPr id="34" name="!!RightParen">
            <a:extLst>
              <a:ext uri="{FF2B5EF4-FFF2-40B4-BE49-F238E27FC236}">
                <a16:creationId xmlns:a16="http://schemas.microsoft.com/office/drawing/2014/main" id="{F86EDB35-9F37-4AA1-9C21-1A00EF3700AB}"/>
              </a:ext>
            </a:extLst>
          </p:cNvPr>
          <p:cNvSpPr txBox="1"/>
          <p:nvPr/>
        </p:nvSpPr>
        <p:spPr>
          <a:xfrm>
            <a:off x="5002727" y="1033734"/>
            <a:ext cx="2484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+mj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8003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6" grpId="0"/>
      <p:bldP spid="18" grpId="0"/>
      <p:bldP spid="21" grpId="0"/>
      <p:bldP spid="24" grpId="0"/>
      <p:bldP spid="30" grpId="0"/>
      <p:bldP spid="31" grpId="0"/>
      <p:bldP spid="32" grpId="0"/>
      <p:bldP spid="33" grpId="0"/>
      <p:bldP spid="3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26C63D6-5FB5-472F-AF42-57757A6C9057}"/>
              </a:ext>
            </a:extLst>
          </p:cNvPr>
          <p:cNvSpPr txBox="1"/>
          <p:nvPr/>
        </p:nvSpPr>
        <p:spPr>
          <a:xfrm>
            <a:off x="3352826" y="76934"/>
            <a:ext cx="54863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</a:rPr>
              <a:t>Example: Monge-Ampère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6E7F12-E183-4DEF-826F-831F43E4A4D3}"/>
              </a:ext>
            </a:extLst>
          </p:cNvPr>
          <p:cNvSpPr txBox="1"/>
          <p:nvPr/>
        </p:nvSpPr>
        <p:spPr>
          <a:xfrm>
            <a:off x="376178" y="1105382"/>
            <a:ext cx="13995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Elliptic: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!!HuxNew">
                <a:extLst>
                  <a:ext uri="{FF2B5EF4-FFF2-40B4-BE49-F238E27FC236}">
                    <a16:creationId xmlns:a16="http://schemas.microsoft.com/office/drawing/2014/main" id="{C2DBC8DB-9B09-4BF4-BC7F-7702B29E689A}"/>
                  </a:ext>
                </a:extLst>
              </p:cNvPr>
              <p:cNvSpPr txBox="1"/>
              <p:nvPr/>
            </p:nvSpPr>
            <p:spPr>
              <a:xfrm>
                <a:off x="1708237" y="1166937"/>
                <a:ext cx="1567319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𝐻𝑢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!!HuxNew">
                <a:extLst>
                  <a:ext uri="{FF2B5EF4-FFF2-40B4-BE49-F238E27FC236}">
                    <a16:creationId xmlns:a16="http://schemas.microsoft.com/office/drawing/2014/main" id="{C2DBC8DB-9B09-4BF4-BC7F-7702B29E68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8237" y="1166937"/>
                <a:ext cx="1567319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!!partialxiTwoNew">
                <a:extLst>
                  <a:ext uri="{FF2B5EF4-FFF2-40B4-BE49-F238E27FC236}">
                    <a16:creationId xmlns:a16="http://schemas.microsoft.com/office/drawing/2014/main" id="{98DEDE60-A430-4FEC-B02E-8DAD4F5EFC63}"/>
                  </a:ext>
                </a:extLst>
              </p:cNvPr>
              <p:cNvSpPr txBox="1"/>
              <p:nvPr/>
            </p:nvSpPr>
            <p:spPr>
              <a:xfrm>
                <a:off x="6239692" y="1145905"/>
                <a:ext cx="728075" cy="5652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6" name="!!partialxiTwoNew">
                <a:extLst>
                  <a:ext uri="{FF2B5EF4-FFF2-40B4-BE49-F238E27FC236}">
                    <a16:creationId xmlns:a16="http://schemas.microsoft.com/office/drawing/2014/main" id="{98DEDE60-A430-4FEC-B02E-8DAD4F5EFC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9692" y="1145905"/>
                <a:ext cx="728075" cy="5652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!!partialxjTwoNew">
                <a:extLst>
                  <a:ext uri="{FF2B5EF4-FFF2-40B4-BE49-F238E27FC236}">
                    <a16:creationId xmlns:a16="http://schemas.microsoft.com/office/drawing/2014/main" id="{8119E3BB-BC6A-44D2-AC8C-75E942A3F748}"/>
                  </a:ext>
                </a:extLst>
              </p:cNvPr>
              <p:cNvSpPr txBox="1"/>
              <p:nvPr/>
            </p:nvSpPr>
            <p:spPr>
              <a:xfrm>
                <a:off x="5808699" y="1145905"/>
                <a:ext cx="656834" cy="6086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8" name="!!partialxjTwoNew">
                <a:extLst>
                  <a:ext uri="{FF2B5EF4-FFF2-40B4-BE49-F238E27FC236}">
                    <a16:creationId xmlns:a16="http://schemas.microsoft.com/office/drawing/2014/main" id="{8119E3BB-BC6A-44D2-AC8C-75E942A3F7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8699" y="1145905"/>
                <a:ext cx="656834" cy="6086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!!uTwoNew">
                <a:extLst>
                  <a:ext uri="{FF2B5EF4-FFF2-40B4-BE49-F238E27FC236}">
                    <a16:creationId xmlns:a16="http://schemas.microsoft.com/office/drawing/2014/main" id="{0E6E0775-CC7B-493E-83E1-DC70BD000881}"/>
                  </a:ext>
                </a:extLst>
              </p:cNvPr>
              <p:cNvSpPr txBox="1"/>
              <p:nvPr/>
            </p:nvSpPr>
            <p:spPr>
              <a:xfrm>
                <a:off x="6818519" y="1234775"/>
                <a:ext cx="79733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800" b="0" dirty="0"/>
              </a:p>
            </p:txBody>
          </p:sp>
        </mc:Choice>
        <mc:Fallback xmlns="">
          <p:sp>
            <p:nvSpPr>
              <p:cNvPr id="21" name="!!uTwoNew">
                <a:extLst>
                  <a:ext uri="{FF2B5EF4-FFF2-40B4-BE49-F238E27FC236}">
                    <a16:creationId xmlns:a16="http://schemas.microsoft.com/office/drawing/2014/main" id="{0E6E0775-CC7B-493E-83E1-DC70BD0008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8519" y="1234775"/>
                <a:ext cx="797334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!!partialxjOneNew">
                <a:extLst>
                  <a:ext uri="{FF2B5EF4-FFF2-40B4-BE49-F238E27FC236}">
                    <a16:creationId xmlns:a16="http://schemas.microsoft.com/office/drawing/2014/main" id="{4CCC2A4D-AD5B-4913-A625-540EC35CD535}"/>
                  </a:ext>
                </a:extLst>
              </p:cNvPr>
              <p:cNvSpPr txBox="1"/>
              <p:nvPr/>
            </p:nvSpPr>
            <p:spPr>
              <a:xfrm>
                <a:off x="3978918" y="1144919"/>
                <a:ext cx="656834" cy="6086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0" name="!!partialxjOneNew">
                <a:extLst>
                  <a:ext uri="{FF2B5EF4-FFF2-40B4-BE49-F238E27FC236}">
                    <a16:creationId xmlns:a16="http://schemas.microsoft.com/office/drawing/2014/main" id="{4CCC2A4D-AD5B-4913-A625-540EC35CD5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8918" y="1144919"/>
                <a:ext cx="656834" cy="60862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!!partialxiOneNew">
                <a:extLst>
                  <a:ext uri="{FF2B5EF4-FFF2-40B4-BE49-F238E27FC236}">
                    <a16:creationId xmlns:a16="http://schemas.microsoft.com/office/drawing/2014/main" id="{F5698B74-707F-43B4-ABEE-285B6251F83F}"/>
                  </a:ext>
                </a:extLst>
              </p:cNvPr>
              <p:cNvSpPr txBox="1"/>
              <p:nvPr/>
            </p:nvSpPr>
            <p:spPr>
              <a:xfrm>
                <a:off x="3477095" y="1144925"/>
                <a:ext cx="728075" cy="5652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1" name="!!partialxiOneNew">
                <a:extLst>
                  <a:ext uri="{FF2B5EF4-FFF2-40B4-BE49-F238E27FC236}">
                    <a16:creationId xmlns:a16="http://schemas.microsoft.com/office/drawing/2014/main" id="{F5698B74-707F-43B4-ABEE-285B6251F8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095" y="1144925"/>
                <a:ext cx="728075" cy="56528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!!uOneNew">
                <a:extLst>
                  <a:ext uri="{FF2B5EF4-FFF2-40B4-BE49-F238E27FC236}">
                    <a16:creationId xmlns:a16="http://schemas.microsoft.com/office/drawing/2014/main" id="{F2843F25-59F9-4096-81EC-6E1D72FE7B19}"/>
                  </a:ext>
                </a:extLst>
              </p:cNvPr>
              <p:cNvSpPr txBox="1"/>
              <p:nvPr/>
            </p:nvSpPr>
            <p:spPr>
              <a:xfrm>
                <a:off x="4534604" y="1233794"/>
                <a:ext cx="79733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800" b="0" dirty="0"/>
              </a:p>
            </p:txBody>
          </p:sp>
        </mc:Choice>
        <mc:Fallback xmlns="">
          <p:sp>
            <p:nvSpPr>
              <p:cNvPr id="32" name="!!uOneNew">
                <a:extLst>
                  <a:ext uri="{FF2B5EF4-FFF2-40B4-BE49-F238E27FC236}">
                    <a16:creationId xmlns:a16="http://schemas.microsoft.com/office/drawing/2014/main" id="{F2843F25-59F9-4096-81EC-6E1D72FE7B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4604" y="1233794"/>
                <a:ext cx="797334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!!LeftParenNew">
            <a:extLst>
              <a:ext uri="{FF2B5EF4-FFF2-40B4-BE49-F238E27FC236}">
                <a16:creationId xmlns:a16="http://schemas.microsoft.com/office/drawing/2014/main" id="{1452816C-E909-4546-B0C7-9B8302FAA784}"/>
              </a:ext>
            </a:extLst>
          </p:cNvPr>
          <p:cNvSpPr txBox="1"/>
          <p:nvPr/>
        </p:nvSpPr>
        <p:spPr>
          <a:xfrm>
            <a:off x="3152843" y="961280"/>
            <a:ext cx="248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+mj-lt"/>
              </a:rPr>
              <a:t>(</a:t>
            </a:r>
          </a:p>
        </p:txBody>
      </p:sp>
      <p:sp>
        <p:nvSpPr>
          <p:cNvPr id="34" name="!!RightParenNew">
            <a:extLst>
              <a:ext uri="{FF2B5EF4-FFF2-40B4-BE49-F238E27FC236}">
                <a16:creationId xmlns:a16="http://schemas.microsoft.com/office/drawing/2014/main" id="{F86EDB35-9F37-4AA1-9C21-1A00EF3700AB}"/>
              </a:ext>
            </a:extLst>
          </p:cNvPr>
          <p:cNvSpPr txBox="1"/>
          <p:nvPr/>
        </p:nvSpPr>
        <p:spPr>
          <a:xfrm>
            <a:off x="7498903" y="961280"/>
            <a:ext cx="248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+mj-lt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!!OneHalfOneNew">
                <a:extLst>
                  <a:ext uri="{FF2B5EF4-FFF2-40B4-BE49-F238E27FC236}">
                    <a16:creationId xmlns:a16="http://schemas.microsoft.com/office/drawing/2014/main" id="{3C3ACDD2-E6C4-4754-982F-5D194905713C}"/>
                  </a:ext>
                </a:extLst>
              </p:cNvPr>
              <p:cNvSpPr txBox="1"/>
              <p:nvPr/>
            </p:nvSpPr>
            <p:spPr>
              <a:xfrm>
                <a:off x="3345215" y="1092370"/>
                <a:ext cx="320601" cy="968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b="0" dirty="0"/>
              </a:p>
              <a:p>
                <a:endParaRPr lang="en-US" b="0" dirty="0"/>
              </a:p>
            </p:txBody>
          </p:sp>
        </mc:Choice>
        <mc:Fallback xmlns="">
          <p:sp>
            <p:nvSpPr>
              <p:cNvPr id="2" name="!!OneHalfOneNew">
                <a:extLst>
                  <a:ext uri="{FF2B5EF4-FFF2-40B4-BE49-F238E27FC236}">
                    <a16:creationId xmlns:a16="http://schemas.microsoft.com/office/drawing/2014/main" id="{3C3ACDD2-E6C4-4754-982F-5D19490571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5215" y="1092370"/>
                <a:ext cx="320601" cy="96847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!!OneHalfTwoNew">
                <a:extLst>
                  <a:ext uri="{FF2B5EF4-FFF2-40B4-BE49-F238E27FC236}">
                    <a16:creationId xmlns:a16="http://schemas.microsoft.com/office/drawing/2014/main" id="{D600482C-47B1-42DC-896A-AC28C97D6253}"/>
                  </a:ext>
                </a:extLst>
              </p:cNvPr>
              <p:cNvSpPr txBox="1"/>
              <p:nvPr/>
            </p:nvSpPr>
            <p:spPr>
              <a:xfrm>
                <a:off x="5625759" y="1092370"/>
                <a:ext cx="320601" cy="968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b="0" dirty="0"/>
              </a:p>
              <a:p>
                <a:endParaRPr lang="en-US" b="0" dirty="0"/>
              </a:p>
            </p:txBody>
          </p:sp>
        </mc:Choice>
        <mc:Fallback xmlns="">
          <p:sp>
            <p:nvSpPr>
              <p:cNvPr id="17" name="!!OneHalfTwoNew">
                <a:extLst>
                  <a:ext uri="{FF2B5EF4-FFF2-40B4-BE49-F238E27FC236}">
                    <a16:creationId xmlns:a16="http://schemas.microsoft.com/office/drawing/2014/main" id="{D600482C-47B1-42DC-896A-AC28C97D62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5759" y="1092370"/>
                <a:ext cx="320601" cy="96847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!!PlusNew">
                <a:extLst>
                  <a:ext uri="{FF2B5EF4-FFF2-40B4-BE49-F238E27FC236}">
                    <a16:creationId xmlns:a16="http://schemas.microsoft.com/office/drawing/2014/main" id="{8F45FD5B-92D6-4580-BFD6-F9AD02592D21}"/>
                  </a:ext>
                </a:extLst>
              </p:cNvPr>
              <p:cNvSpPr txBox="1"/>
              <p:nvPr/>
            </p:nvSpPr>
            <p:spPr>
              <a:xfrm>
                <a:off x="5251156" y="1151547"/>
                <a:ext cx="44884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3" name="!!PlusNew">
                <a:extLst>
                  <a:ext uri="{FF2B5EF4-FFF2-40B4-BE49-F238E27FC236}">
                    <a16:creationId xmlns:a16="http://schemas.microsoft.com/office/drawing/2014/main" id="{8F45FD5B-92D6-4580-BFD6-F9AD02592D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1156" y="1151547"/>
                <a:ext cx="448841" cy="55399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3C31D1BF-CAC2-47DE-9CCF-64E6B5BD5FB6}"/>
              </a:ext>
            </a:extLst>
          </p:cNvPr>
          <p:cNvSpPr txBox="1"/>
          <p:nvPr/>
        </p:nvSpPr>
        <p:spPr>
          <a:xfrm>
            <a:off x="376178" y="1892910"/>
            <a:ext cx="4138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If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A3DB310-AED8-4522-9A19-ED958AAC8DAA}"/>
                  </a:ext>
                </a:extLst>
              </p:cNvPr>
              <p:cNvSpPr txBox="1"/>
              <p:nvPr/>
            </p:nvSpPr>
            <p:spPr>
              <a:xfrm>
                <a:off x="789881" y="1939075"/>
                <a:ext cx="214545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𝐻𝑢</m:t>
                      </m:r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A3DB310-AED8-4522-9A19-ED958AAC8D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881" y="1939075"/>
                <a:ext cx="2145459" cy="49244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61DAEDDD-A807-4FAE-8C27-54C4ED4DDA76}"/>
              </a:ext>
            </a:extLst>
          </p:cNvPr>
          <p:cNvSpPr txBox="1"/>
          <p:nvPr/>
        </p:nvSpPr>
        <p:spPr>
          <a:xfrm>
            <a:off x="2865756" y="1897846"/>
            <a:ext cx="9589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then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F56699F-B511-4E7C-8A9A-D4C17596DBD1}"/>
                  </a:ext>
                </a:extLst>
              </p:cNvPr>
              <p:cNvSpPr txBox="1"/>
              <p:nvPr/>
            </p:nvSpPr>
            <p:spPr>
              <a:xfrm>
                <a:off x="3795676" y="1943424"/>
                <a:ext cx="210467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↦</m:t>
                      </m:r>
                      <m:func>
                        <m:func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200" b="0" i="0" smtClean="0"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𝐻𝑢</m:t>
                          </m:r>
                        </m:e>
                      </m:func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F56699F-B511-4E7C-8A9A-D4C17596DB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5676" y="1943424"/>
                <a:ext cx="2104679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F71462E1-FDA9-4379-9888-98D276C4E2FC}"/>
              </a:ext>
            </a:extLst>
          </p:cNvPr>
          <p:cNvSpPr txBox="1"/>
          <p:nvPr/>
        </p:nvSpPr>
        <p:spPr>
          <a:xfrm>
            <a:off x="5904257" y="1898697"/>
            <a:ext cx="2064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is elliptic at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2292787-AC49-46AE-B542-8D25C77A3F93}"/>
                  </a:ext>
                </a:extLst>
              </p:cNvPr>
              <p:cNvSpPr txBox="1"/>
              <p:nvPr/>
            </p:nvSpPr>
            <p:spPr>
              <a:xfrm>
                <a:off x="7906303" y="1939074"/>
                <a:ext cx="123649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2292787-AC49-46AE-B542-8D25C77A3F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6303" y="1939074"/>
                <a:ext cx="1236492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C755B005-39CE-4450-96B5-AE651E505A01}"/>
              </a:ext>
            </a:extLst>
          </p:cNvPr>
          <p:cNvSpPr txBox="1"/>
          <p:nvPr/>
        </p:nvSpPr>
        <p:spPr>
          <a:xfrm>
            <a:off x="1470407" y="2573856"/>
            <a:ext cx="2195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positive definite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10BE66F-939F-4128-A0DC-69F73CD3F54F}"/>
              </a:ext>
            </a:extLst>
          </p:cNvPr>
          <p:cNvCxnSpPr>
            <a:cxnSpLocks/>
          </p:cNvCxnSpPr>
          <p:nvPr/>
        </p:nvCxnSpPr>
        <p:spPr>
          <a:xfrm flipH="1" flipV="1">
            <a:off x="2039353" y="2472747"/>
            <a:ext cx="255623" cy="199389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3B959BE-E21F-4FBC-9522-C35FFA8DDBDF}"/>
              </a:ext>
            </a:extLst>
          </p:cNvPr>
          <p:cNvSpPr txBox="1"/>
          <p:nvPr/>
        </p:nvSpPr>
        <p:spPr>
          <a:xfrm>
            <a:off x="4184194" y="2534225"/>
            <a:ext cx="37221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second order fully nonlinear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3D15C00-F898-4671-BA8F-1199E0C7D581}"/>
              </a:ext>
            </a:extLst>
          </p:cNvPr>
          <p:cNvCxnSpPr>
            <a:cxnSpLocks/>
          </p:cNvCxnSpPr>
          <p:nvPr/>
        </p:nvCxnSpPr>
        <p:spPr>
          <a:xfrm flipH="1" flipV="1">
            <a:off x="5187621" y="2438656"/>
            <a:ext cx="255623" cy="199389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409F5CAE-597E-4FB2-A9FE-3657D2C41E5C}"/>
              </a:ext>
            </a:extLst>
          </p:cNvPr>
          <p:cNvSpPr txBox="1"/>
          <p:nvPr/>
        </p:nvSpPr>
        <p:spPr>
          <a:xfrm>
            <a:off x="424306" y="3276044"/>
            <a:ext cx="114984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Max. Subelliptic (</a:t>
            </a:r>
            <a:r>
              <a:rPr lang="en-US" sz="3200" dirty="0" err="1"/>
              <a:t>Danielli</a:t>
            </a:r>
            <a:r>
              <a:rPr lang="en-US" sz="3200" dirty="0"/>
              <a:t>, Garofalo, </a:t>
            </a:r>
            <a:r>
              <a:rPr lang="en-US" sz="3200" dirty="0" err="1"/>
              <a:t>Nhieu</a:t>
            </a:r>
            <a:r>
              <a:rPr lang="en-US" sz="3200" dirty="0"/>
              <a:t>, Lu, Manfredi, </a:t>
            </a:r>
            <a:r>
              <a:rPr lang="en-US" sz="3200" dirty="0" err="1"/>
              <a:t>Stroffolini</a:t>
            </a:r>
            <a:r>
              <a:rPr lang="en-US" sz="3200" dirty="0"/>
              <a:t>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!!Hux">
                <a:extLst>
                  <a:ext uri="{FF2B5EF4-FFF2-40B4-BE49-F238E27FC236}">
                    <a16:creationId xmlns:a16="http://schemas.microsoft.com/office/drawing/2014/main" id="{29F60513-249A-4DBF-8728-718C0BE6BC7D}"/>
                  </a:ext>
                </a:extLst>
              </p:cNvPr>
              <p:cNvSpPr txBox="1"/>
              <p:nvPr/>
            </p:nvSpPr>
            <p:spPr>
              <a:xfrm>
                <a:off x="1710237" y="1168938"/>
                <a:ext cx="1567319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𝐻𝑢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6" name="!!Hux">
                <a:extLst>
                  <a:ext uri="{FF2B5EF4-FFF2-40B4-BE49-F238E27FC236}">
                    <a16:creationId xmlns:a16="http://schemas.microsoft.com/office/drawing/2014/main" id="{29F60513-249A-4DBF-8728-718C0BE6BC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0237" y="1168938"/>
                <a:ext cx="1567319" cy="52322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!!partialxiTwo">
                <a:extLst>
                  <a:ext uri="{FF2B5EF4-FFF2-40B4-BE49-F238E27FC236}">
                    <a16:creationId xmlns:a16="http://schemas.microsoft.com/office/drawing/2014/main" id="{F211E914-6A2F-4E0C-9A59-827570F5B6C5}"/>
                  </a:ext>
                </a:extLst>
              </p:cNvPr>
              <p:cNvSpPr txBox="1"/>
              <p:nvPr/>
            </p:nvSpPr>
            <p:spPr>
              <a:xfrm>
                <a:off x="6241692" y="1147906"/>
                <a:ext cx="728075" cy="5652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7" name="!!partialxiTwo">
                <a:extLst>
                  <a:ext uri="{FF2B5EF4-FFF2-40B4-BE49-F238E27FC236}">
                    <a16:creationId xmlns:a16="http://schemas.microsoft.com/office/drawing/2014/main" id="{F211E914-6A2F-4E0C-9A59-827570F5B6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692" y="1147906"/>
                <a:ext cx="728075" cy="56528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!!partialxjTwo">
                <a:extLst>
                  <a:ext uri="{FF2B5EF4-FFF2-40B4-BE49-F238E27FC236}">
                    <a16:creationId xmlns:a16="http://schemas.microsoft.com/office/drawing/2014/main" id="{7556F4C5-08E0-423A-88B8-6141EBAEC658}"/>
                  </a:ext>
                </a:extLst>
              </p:cNvPr>
              <p:cNvSpPr txBox="1"/>
              <p:nvPr/>
            </p:nvSpPr>
            <p:spPr>
              <a:xfrm>
                <a:off x="5810699" y="1147906"/>
                <a:ext cx="656834" cy="6086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8" name="!!partialxjTwo">
                <a:extLst>
                  <a:ext uri="{FF2B5EF4-FFF2-40B4-BE49-F238E27FC236}">
                    <a16:creationId xmlns:a16="http://schemas.microsoft.com/office/drawing/2014/main" id="{7556F4C5-08E0-423A-88B8-6141EBAEC6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699" y="1147906"/>
                <a:ext cx="656834" cy="60862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!!uTwo">
                <a:extLst>
                  <a:ext uri="{FF2B5EF4-FFF2-40B4-BE49-F238E27FC236}">
                    <a16:creationId xmlns:a16="http://schemas.microsoft.com/office/drawing/2014/main" id="{1DA15526-AB36-4507-B820-CEA72BDA1950}"/>
                  </a:ext>
                </a:extLst>
              </p:cNvPr>
              <p:cNvSpPr txBox="1"/>
              <p:nvPr/>
            </p:nvSpPr>
            <p:spPr>
              <a:xfrm>
                <a:off x="6820519" y="1236776"/>
                <a:ext cx="79733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800" b="0" dirty="0"/>
              </a:p>
            </p:txBody>
          </p:sp>
        </mc:Choice>
        <mc:Fallback xmlns="">
          <p:sp>
            <p:nvSpPr>
              <p:cNvPr id="39" name="!!uTwo">
                <a:extLst>
                  <a:ext uri="{FF2B5EF4-FFF2-40B4-BE49-F238E27FC236}">
                    <a16:creationId xmlns:a16="http://schemas.microsoft.com/office/drawing/2014/main" id="{1DA15526-AB36-4507-B820-CEA72BDA19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0519" y="1236776"/>
                <a:ext cx="797334" cy="43088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!!partialxjOne">
                <a:extLst>
                  <a:ext uri="{FF2B5EF4-FFF2-40B4-BE49-F238E27FC236}">
                    <a16:creationId xmlns:a16="http://schemas.microsoft.com/office/drawing/2014/main" id="{3A23DA93-5817-41CB-A5C5-374EBDDBFEEF}"/>
                  </a:ext>
                </a:extLst>
              </p:cNvPr>
              <p:cNvSpPr txBox="1"/>
              <p:nvPr/>
            </p:nvSpPr>
            <p:spPr>
              <a:xfrm>
                <a:off x="3980918" y="1146920"/>
                <a:ext cx="656834" cy="6086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0" name="!!partialxjOne">
                <a:extLst>
                  <a:ext uri="{FF2B5EF4-FFF2-40B4-BE49-F238E27FC236}">
                    <a16:creationId xmlns:a16="http://schemas.microsoft.com/office/drawing/2014/main" id="{3A23DA93-5817-41CB-A5C5-374EBDDBFE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0918" y="1146920"/>
                <a:ext cx="656834" cy="60862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!!partialxiOne">
                <a:extLst>
                  <a:ext uri="{FF2B5EF4-FFF2-40B4-BE49-F238E27FC236}">
                    <a16:creationId xmlns:a16="http://schemas.microsoft.com/office/drawing/2014/main" id="{CBCF4404-144D-45C9-9705-0B5A4B589CEC}"/>
                  </a:ext>
                </a:extLst>
              </p:cNvPr>
              <p:cNvSpPr txBox="1"/>
              <p:nvPr/>
            </p:nvSpPr>
            <p:spPr>
              <a:xfrm>
                <a:off x="3479095" y="1146926"/>
                <a:ext cx="728075" cy="5652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1" name="!!partialxiOne">
                <a:extLst>
                  <a:ext uri="{FF2B5EF4-FFF2-40B4-BE49-F238E27FC236}">
                    <a16:creationId xmlns:a16="http://schemas.microsoft.com/office/drawing/2014/main" id="{CBCF4404-144D-45C9-9705-0B5A4B589C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9095" y="1146926"/>
                <a:ext cx="728075" cy="565283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!!uOne">
                <a:extLst>
                  <a:ext uri="{FF2B5EF4-FFF2-40B4-BE49-F238E27FC236}">
                    <a16:creationId xmlns:a16="http://schemas.microsoft.com/office/drawing/2014/main" id="{6E0FF487-F0F4-48BC-8BF3-E6C33493AC36}"/>
                  </a:ext>
                </a:extLst>
              </p:cNvPr>
              <p:cNvSpPr txBox="1"/>
              <p:nvPr/>
            </p:nvSpPr>
            <p:spPr>
              <a:xfrm>
                <a:off x="4536604" y="1235795"/>
                <a:ext cx="79733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800" b="0" dirty="0"/>
              </a:p>
            </p:txBody>
          </p:sp>
        </mc:Choice>
        <mc:Fallback xmlns="">
          <p:sp>
            <p:nvSpPr>
              <p:cNvPr id="42" name="!!uOne">
                <a:extLst>
                  <a:ext uri="{FF2B5EF4-FFF2-40B4-BE49-F238E27FC236}">
                    <a16:creationId xmlns:a16="http://schemas.microsoft.com/office/drawing/2014/main" id="{6E0FF487-F0F4-48BC-8BF3-E6C33493AC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6604" y="1235795"/>
                <a:ext cx="797334" cy="43088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!!LeftParen">
            <a:extLst>
              <a:ext uri="{FF2B5EF4-FFF2-40B4-BE49-F238E27FC236}">
                <a16:creationId xmlns:a16="http://schemas.microsoft.com/office/drawing/2014/main" id="{BD5027B4-5F45-4658-9F1A-6E79BB3230A3}"/>
              </a:ext>
            </a:extLst>
          </p:cNvPr>
          <p:cNvSpPr txBox="1"/>
          <p:nvPr/>
        </p:nvSpPr>
        <p:spPr>
          <a:xfrm>
            <a:off x="3154843" y="963281"/>
            <a:ext cx="248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+mj-lt"/>
              </a:rPr>
              <a:t>(</a:t>
            </a:r>
          </a:p>
        </p:txBody>
      </p:sp>
      <p:sp>
        <p:nvSpPr>
          <p:cNvPr id="44" name="!!RightParen">
            <a:extLst>
              <a:ext uri="{FF2B5EF4-FFF2-40B4-BE49-F238E27FC236}">
                <a16:creationId xmlns:a16="http://schemas.microsoft.com/office/drawing/2014/main" id="{FA537040-04AA-49E0-94D0-854CCAF771E8}"/>
              </a:ext>
            </a:extLst>
          </p:cNvPr>
          <p:cNvSpPr txBox="1"/>
          <p:nvPr/>
        </p:nvSpPr>
        <p:spPr>
          <a:xfrm>
            <a:off x="7500903" y="963281"/>
            <a:ext cx="248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+mj-lt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!!Plus">
                <a:extLst>
                  <a:ext uri="{FF2B5EF4-FFF2-40B4-BE49-F238E27FC236}">
                    <a16:creationId xmlns:a16="http://schemas.microsoft.com/office/drawing/2014/main" id="{68A5D13E-E242-4199-AC50-A09D651C9CF3}"/>
                  </a:ext>
                </a:extLst>
              </p:cNvPr>
              <p:cNvSpPr txBox="1"/>
              <p:nvPr/>
            </p:nvSpPr>
            <p:spPr>
              <a:xfrm>
                <a:off x="5253156" y="1153548"/>
                <a:ext cx="44884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5" name="!!Plus">
                <a:extLst>
                  <a:ext uri="{FF2B5EF4-FFF2-40B4-BE49-F238E27FC236}">
                    <a16:creationId xmlns:a16="http://schemas.microsoft.com/office/drawing/2014/main" id="{68A5D13E-E242-4199-AC50-A09D651C9C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3156" y="1153548"/>
                <a:ext cx="448841" cy="553998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!!OneHalfOne">
                <a:extLst>
                  <a:ext uri="{FF2B5EF4-FFF2-40B4-BE49-F238E27FC236}">
                    <a16:creationId xmlns:a16="http://schemas.microsoft.com/office/drawing/2014/main" id="{B57EEF35-73DB-4DFD-9715-8E93C8BA260A}"/>
                  </a:ext>
                </a:extLst>
              </p:cNvPr>
              <p:cNvSpPr txBox="1"/>
              <p:nvPr/>
            </p:nvSpPr>
            <p:spPr>
              <a:xfrm>
                <a:off x="3344190" y="1085208"/>
                <a:ext cx="320601" cy="968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b="0" dirty="0"/>
              </a:p>
              <a:p>
                <a:endParaRPr lang="en-US" b="0" dirty="0"/>
              </a:p>
            </p:txBody>
          </p:sp>
        </mc:Choice>
        <mc:Fallback xmlns="">
          <p:sp>
            <p:nvSpPr>
              <p:cNvPr id="46" name="!!OneHalfOne">
                <a:extLst>
                  <a:ext uri="{FF2B5EF4-FFF2-40B4-BE49-F238E27FC236}">
                    <a16:creationId xmlns:a16="http://schemas.microsoft.com/office/drawing/2014/main" id="{B57EEF35-73DB-4DFD-9715-8E93C8BA26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4190" y="1085208"/>
                <a:ext cx="320601" cy="96847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!!OneHalfTwo">
                <a:extLst>
                  <a:ext uri="{FF2B5EF4-FFF2-40B4-BE49-F238E27FC236}">
                    <a16:creationId xmlns:a16="http://schemas.microsoft.com/office/drawing/2014/main" id="{424FE715-33ED-444B-8307-6AD3ADF018ED}"/>
                  </a:ext>
                </a:extLst>
              </p:cNvPr>
              <p:cNvSpPr txBox="1"/>
              <p:nvPr/>
            </p:nvSpPr>
            <p:spPr>
              <a:xfrm>
                <a:off x="5624734" y="1085208"/>
                <a:ext cx="320601" cy="968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b="0" dirty="0"/>
              </a:p>
              <a:p>
                <a:endParaRPr lang="en-US" b="0" dirty="0"/>
              </a:p>
            </p:txBody>
          </p:sp>
        </mc:Choice>
        <mc:Fallback xmlns="">
          <p:sp>
            <p:nvSpPr>
              <p:cNvPr id="47" name="!!OneHalfTwo">
                <a:extLst>
                  <a:ext uri="{FF2B5EF4-FFF2-40B4-BE49-F238E27FC236}">
                    <a16:creationId xmlns:a16="http://schemas.microsoft.com/office/drawing/2014/main" id="{424FE715-33ED-444B-8307-6AD3ADF018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4734" y="1085208"/>
                <a:ext cx="320601" cy="96847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row: Circular 14">
            <a:extLst>
              <a:ext uri="{FF2B5EF4-FFF2-40B4-BE49-F238E27FC236}">
                <a16:creationId xmlns:a16="http://schemas.microsoft.com/office/drawing/2014/main" id="{22DA1CFE-FB25-6548-4D04-B9D4C8E01C2B}"/>
              </a:ext>
            </a:extLst>
          </p:cNvPr>
          <p:cNvSpPr/>
          <p:nvPr/>
        </p:nvSpPr>
        <p:spPr>
          <a:xfrm>
            <a:off x="3107788" y="465163"/>
            <a:ext cx="2502052" cy="2963837"/>
          </a:xfrm>
          <a:prstGeom prst="circularArrow">
            <a:avLst>
              <a:gd name="adj1" fmla="val 27575"/>
              <a:gd name="adj2" fmla="val 1079266"/>
              <a:gd name="adj3" fmla="val 20693462"/>
              <a:gd name="adj4" fmla="val 10826826"/>
              <a:gd name="adj5" fmla="val 24478"/>
            </a:avLst>
          </a:prstGeom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392A732-B40A-BAD5-1F9F-7B209B6088A8}"/>
              </a:ext>
            </a:extLst>
          </p:cNvPr>
          <p:cNvSpPr/>
          <p:nvPr/>
        </p:nvSpPr>
        <p:spPr>
          <a:xfrm>
            <a:off x="4103171" y="1085209"/>
            <a:ext cx="1114163" cy="112741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720748"/>
              </a:avLst>
            </a:prstTxWarp>
            <a:spAutoFit/>
          </a:bodyPr>
          <a:lstStyle/>
          <a:p>
            <a:pPr algn="ctr"/>
            <a:r>
              <a:rPr lang="en-US" sz="66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Gain 2 </a:t>
            </a:r>
            <a:r>
              <a:rPr lang="en-US" sz="66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derivs</a:t>
            </a:r>
            <a:endParaRPr lang="en-US" sz="66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20339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18" grpId="0"/>
      <p:bldP spid="21" grpId="0"/>
      <p:bldP spid="30" grpId="0"/>
      <p:bldP spid="31" grpId="0"/>
      <p:bldP spid="32" grpId="0"/>
      <p:bldP spid="33" grpId="0"/>
      <p:bldP spid="34" grpId="0"/>
      <p:bldP spid="2" grpId="0"/>
      <p:bldP spid="17" grpId="0"/>
      <p:bldP spid="3" grpId="0"/>
      <p:bldP spid="6" grpId="0"/>
      <p:bldP spid="7" grpId="0"/>
      <p:bldP spid="8" grpId="0"/>
      <p:bldP spid="9" grpId="0"/>
      <p:bldP spid="12" grpId="0"/>
      <p:bldP spid="13" grpId="0"/>
      <p:bldP spid="26" grpId="0"/>
      <p:bldP spid="28" grpId="0"/>
      <p:bldP spid="19" grpId="0"/>
      <p:bldP spid="15" grpId="0" animBg="1"/>
      <p:bldP spid="15" grpId="1" animBg="1"/>
      <p:bldP spid="22" grpId="0"/>
      <p:bldP spid="22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26C63D6-5FB5-472F-AF42-57757A6C9057}"/>
              </a:ext>
            </a:extLst>
          </p:cNvPr>
          <p:cNvSpPr txBox="1"/>
          <p:nvPr/>
        </p:nvSpPr>
        <p:spPr>
          <a:xfrm>
            <a:off x="3352826" y="76934"/>
            <a:ext cx="54863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</a:rPr>
              <a:t>Example: Monge-Ampère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6E7F12-E183-4DEF-826F-831F43E4A4D3}"/>
              </a:ext>
            </a:extLst>
          </p:cNvPr>
          <p:cNvSpPr txBox="1"/>
          <p:nvPr/>
        </p:nvSpPr>
        <p:spPr>
          <a:xfrm>
            <a:off x="376178" y="1105382"/>
            <a:ext cx="13995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Elliptic: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!!Hux">
                <a:extLst>
                  <a:ext uri="{FF2B5EF4-FFF2-40B4-BE49-F238E27FC236}">
                    <a16:creationId xmlns:a16="http://schemas.microsoft.com/office/drawing/2014/main" id="{C2DBC8DB-9B09-4BF4-BC7F-7702B29E689A}"/>
                  </a:ext>
                </a:extLst>
              </p:cNvPr>
              <p:cNvSpPr txBox="1"/>
              <p:nvPr/>
            </p:nvSpPr>
            <p:spPr>
              <a:xfrm>
                <a:off x="1708237" y="1166937"/>
                <a:ext cx="1567319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𝐻𝑢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!!Hux">
                <a:extLst>
                  <a:ext uri="{FF2B5EF4-FFF2-40B4-BE49-F238E27FC236}">
                    <a16:creationId xmlns:a16="http://schemas.microsoft.com/office/drawing/2014/main" id="{C2DBC8DB-9B09-4BF4-BC7F-7702B29E68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8237" y="1166937"/>
                <a:ext cx="1567319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!!partialxiTwo">
                <a:extLst>
                  <a:ext uri="{FF2B5EF4-FFF2-40B4-BE49-F238E27FC236}">
                    <a16:creationId xmlns:a16="http://schemas.microsoft.com/office/drawing/2014/main" id="{98DEDE60-A430-4FEC-B02E-8DAD4F5EFC63}"/>
                  </a:ext>
                </a:extLst>
              </p:cNvPr>
              <p:cNvSpPr txBox="1"/>
              <p:nvPr/>
            </p:nvSpPr>
            <p:spPr>
              <a:xfrm>
                <a:off x="6239692" y="1145905"/>
                <a:ext cx="728075" cy="5652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6" name="!!partialxiTwo">
                <a:extLst>
                  <a:ext uri="{FF2B5EF4-FFF2-40B4-BE49-F238E27FC236}">
                    <a16:creationId xmlns:a16="http://schemas.microsoft.com/office/drawing/2014/main" id="{98DEDE60-A430-4FEC-B02E-8DAD4F5EFC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9692" y="1145905"/>
                <a:ext cx="728075" cy="5652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!!partialxjTwo">
                <a:extLst>
                  <a:ext uri="{FF2B5EF4-FFF2-40B4-BE49-F238E27FC236}">
                    <a16:creationId xmlns:a16="http://schemas.microsoft.com/office/drawing/2014/main" id="{8119E3BB-BC6A-44D2-AC8C-75E942A3F748}"/>
                  </a:ext>
                </a:extLst>
              </p:cNvPr>
              <p:cNvSpPr txBox="1"/>
              <p:nvPr/>
            </p:nvSpPr>
            <p:spPr>
              <a:xfrm>
                <a:off x="5808699" y="1145905"/>
                <a:ext cx="656834" cy="6086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8" name="!!partialxjTwo">
                <a:extLst>
                  <a:ext uri="{FF2B5EF4-FFF2-40B4-BE49-F238E27FC236}">
                    <a16:creationId xmlns:a16="http://schemas.microsoft.com/office/drawing/2014/main" id="{8119E3BB-BC6A-44D2-AC8C-75E942A3F7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8699" y="1145905"/>
                <a:ext cx="656834" cy="6086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!!uTwo">
                <a:extLst>
                  <a:ext uri="{FF2B5EF4-FFF2-40B4-BE49-F238E27FC236}">
                    <a16:creationId xmlns:a16="http://schemas.microsoft.com/office/drawing/2014/main" id="{0E6E0775-CC7B-493E-83E1-DC70BD000881}"/>
                  </a:ext>
                </a:extLst>
              </p:cNvPr>
              <p:cNvSpPr txBox="1"/>
              <p:nvPr/>
            </p:nvSpPr>
            <p:spPr>
              <a:xfrm>
                <a:off x="6818519" y="1234775"/>
                <a:ext cx="79733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800" b="0" dirty="0"/>
              </a:p>
            </p:txBody>
          </p:sp>
        </mc:Choice>
        <mc:Fallback xmlns="">
          <p:sp>
            <p:nvSpPr>
              <p:cNvPr id="21" name="!!uTwo">
                <a:extLst>
                  <a:ext uri="{FF2B5EF4-FFF2-40B4-BE49-F238E27FC236}">
                    <a16:creationId xmlns:a16="http://schemas.microsoft.com/office/drawing/2014/main" id="{0E6E0775-CC7B-493E-83E1-DC70BD0008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8519" y="1234775"/>
                <a:ext cx="797334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!!partialxjOne">
                <a:extLst>
                  <a:ext uri="{FF2B5EF4-FFF2-40B4-BE49-F238E27FC236}">
                    <a16:creationId xmlns:a16="http://schemas.microsoft.com/office/drawing/2014/main" id="{4CCC2A4D-AD5B-4913-A625-540EC35CD535}"/>
                  </a:ext>
                </a:extLst>
              </p:cNvPr>
              <p:cNvSpPr txBox="1"/>
              <p:nvPr/>
            </p:nvSpPr>
            <p:spPr>
              <a:xfrm>
                <a:off x="3978918" y="1144919"/>
                <a:ext cx="656834" cy="6086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0" name="!!partialxjOne">
                <a:extLst>
                  <a:ext uri="{FF2B5EF4-FFF2-40B4-BE49-F238E27FC236}">
                    <a16:creationId xmlns:a16="http://schemas.microsoft.com/office/drawing/2014/main" id="{4CCC2A4D-AD5B-4913-A625-540EC35CD5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8918" y="1144919"/>
                <a:ext cx="656834" cy="60862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!!partialxiOne">
                <a:extLst>
                  <a:ext uri="{FF2B5EF4-FFF2-40B4-BE49-F238E27FC236}">
                    <a16:creationId xmlns:a16="http://schemas.microsoft.com/office/drawing/2014/main" id="{F5698B74-707F-43B4-ABEE-285B6251F83F}"/>
                  </a:ext>
                </a:extLst>
              </p:cNvPr>
              <p:cNvSpPr txBox="1"/>
              <p:nvPr/>
            </p:nvSpPr>
            <p:spPr>
              <a:xfrm>
                <a:off x="3477095" y="1144925"/>
                <a:ext cx="728075" cy="5652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1" name="!!partialxiOne">
                <a:extLst>
                  <a:ext uri="{FF2B5EF4-FFF2-40B4-BE49-F238E27FC236}">
                    <a16:creationId xmlns:a16="http://schemas.microsoft.com/office/drawing/2014/main" id="{F5698B74-707F-43B4-ABEE-285B6251F8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095" y="1144925"/>
                <a:ext cx="728075" cy="56528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!!uOne">
                <a:extLst>
                  <a:ext uri="{FF2B5EF4-FFF2-40B4-BE49-F238E27FC236}">
                    <a16:creationId xmlns:a16="http://schemas.microsoft.com/office/drawing/2014/main" id="{F2843F25-59F9-4096-81EC-6E1D72FE7B19}"/>
                  </a:ext>
                </a:extLst>
              </p:cNvPr>
              <p:cNvSpPr txBox="1"/>
              <p:nvPr/>
            </p:nvSpPr>
            <p:spPr>
              <a:xfrm>
                <a:off x="4534604" y="1233794"/>
                <a:ext cx="79733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800" b="0" dirty="0"/>
              </a:p>
            </p:txBody>
          </p:sp>
        </mc:Choice>
        <mc:Fallback xmlns="">
          <p:sp>
            <p:nvSpPr>
              <p:cNvPr id="32" name="!!uOne">
                <a:extLst>
                  <a:ext uri="{FF2B5EF4-FFF2-40B4-BE49-F238E27FC236}">
                    <a16:creationId xmlns:a16="http://schemas.microsoft.com/office/drawing/2014/main" id="{F2843F25-59F9-4096-81EC-6E1D72FE7B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4604" y="1233794"/>
                <a:ext cx="797334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!!LeftParen">
            <a:extLst>
              <a:ext uri="{FF2B5EF4-FFF2-40B4-BE49-F238E27FC236}">
                <a16:creationId xmlns:a16="http://schemas.microsoft.com/office/drawing/2014/main" id="{1452816C-E909-4546-B0C7-9B8302FAA784}"/>
              </a:ext>
            </a:extLst>
          </p:cNvPr>
          <p:cNvSpPr txBox="1"/>
          <p:nvPr/>
        </p:nvSpPr>
        <p:spPr>
          <a:xfrm>
            <a:off x="3152843" y="961280"/>
            <a:ext cx="248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+mj-lt"/>
              </a:rPr>
              <a:t>(</a:t>
            </a:r>
          </a:p>
        </p:txBody>
      </p:sp>
      <p:sp>
        <p:nvSpPr>
          <p:cNvPr id="34" name="!!RightParen">
            <a:extLst>
              <a:ext uri="{FF2B5EF4-FFF2-40B4-BE49-F238E27FC236}">
                <a16:creationId xmlns:a16="http://schemas.microsoft.com/office/drawing/2014/main" id="{F86EDB35-9F37-4AA1-9C21-1A00EF3700AB}"/>
              </a:ext>
            </a:extLst>
          </p:cNvPr>
          <p:cNvSpPr txBox="1"/>
          <p:nvPr/>
        </p:nvSpPr>
        <p:spPr>
          <a:xfrm>
            <a:off x="7498903" y="961280"/>
            <a:ext cx="248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+mj-lt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!!OneHalfOne">
                <a:extLst>
                  <a:ext uri="{FF2B5EF4-FFF2-40B4-BE49-F238E27FC236}">
                    <a16:creationId xmlns:a16="http://schemas.microsoft.com/office/drawing/2014/main" id="{3C3ACDD2-E6C4-4754-982F-5D194905713C}"/>
                  </a:ext>
                </a:extLst>
              </p:cNvPr>
              <p:cNvSpPr txBox="1"/>
              <p:nvPr/>
            </p:nvSpPr>
            <p:spPr>
              <a:xfrm>
                <a:off x="3345215" y="1092370"/>
                <a:ext cx="320601" cy="968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b="0" dirty="0"/>
              </a:p>
              <a:p>
                <a:endParaRPr lang="en-US" b="0" dirty="0"/>
              </a:p>
            </p:txBody>
          </p:sp>
        </mc:Choice>
        <mc:Fallback xmlns="">
          <p:sp>
            <p:nvSpPr>
              <p:cNvPr id="2" name="!!OneHalfOne">
                <a:extLst>
                  <a:ext uri="{FF2B5EF4-FFF2-40B4-BE49-F238E27FC236}">
                    <a16:creationId xmlns:a16="http://schemas.microsoft.com/office/drawing/2014/main" id="{3C3ACDD2-E6C4-4754-982F-5D19490571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5215" y="1092370"/>
                <a:ext cx="320601" cy="96847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!!OneHalfTwo">
                <a:extLst>
                  <a:ext uri="{FF2B5EF4-FFF2-40B4-BE49-F238E27FC236}">
                    <a16:creationId xmlns:a16="http://schemas.microsoft.com/office/drawing/2014/main" id="{D600482C-47B1-42DC-896A-AC28C97D6253}"/>
                  </a:ext>
                </a:extLst>
              </p:cNvPr>
              <p:cNvSpPr txBox="1"/>
              <p:nvPr/>
            </p:nvSpPr>
            <p:spPr>
              <a:xfrm>
                <a:off x="5625759" y="1092370"/>
                <a:ext cx="320601" cy="968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b="0" dirty="0"/>
              </a:p>
              <a:p>
                <a:endParaRPr lang="en-US" b="0" dirty="0"/>
              </a:p>
            </p:txBody>
          </p:sp>
        </mc:Choice>
        <mc:Fallback xmlns="">
          <p:sp>
            <p:nvSpPr>
              <p:cNvPr id="17" name="!!OneHalfTwo">
                <a:extLst>
                  <a:ext uri="{FF2B5EF4-FFF2-40B4-BE49-F238E27FC236}">
                    <a16:creationId xmlns:a16="http://schemas.microsoft.com/office/drawing/2014/main" id="{D600482C-47B1-42DC-896A-AC28C97D62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5759" y="1092370"/>
                <a:ext cx="320601" cy="96847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!!Plus">
                <a:extLst>
                  <a:ext uri="{FF2B5EF4-FFF2-40B4-BE49-F238E27FC236}">
                    <a16:creationId xmlns:a16="http://schemas.microsoft.com/office/drawing/2014/main" id="{8F45FD5B-92D6-4580-BFD6-F9AD02592D21}"/>
                  </a:ext>
                </a:extLst>
              </p:cNvPr>
              <p:cNvSpPr txBox="1"/>
              <p:nvPr/>
            </p:nvSpPr>
            <p:spPr>
              <a:xfrm>
                <a:off x="5251156" y="1151547"/>
                <a:ext cx="44884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3" name="!!Plus">
                <a:extLst>
                  <a:ext uri="{FF2B5EF4-FFF2-40B4-BE49-F238E27FC236}">
                    <a16:creationId xmlns:a16="http://schemas.microsoft.com/office/drawing/2014/main" id="{8F45FD5B-92D6-4580-BFD6-F9AD02592D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1156" y="1151547"/>
                <a:ext cx="448841" cy="55399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3C31D1BF-CAC2-47DE-9CCF-64E6B5BD5FB6}"/>
              </a:ext>
            </a:extLst>
          </p:cNvPr>
          <p:cNvSpPr txBox="1"/>
          <p:nvPr/>
        </p:nvSpPr>
        <p:spPr>
          <a:xfrm>
            <a:off x="376178" y="1892910"/>
            <a:ext cx="4138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If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A3DB310-AED8-4522-9A19-ED958AAC8DAA}"/>
                  </a:ext>
                </a:extLst>
              </p:cNvPr>
              <p:cNvSpPr txBox="1"/>
              <p:nvPr/>
            </p:nvSpPr>
            <p:spPr>
              <a:xfrm>
                <a:off x="789881" y="1939075"/>
                <a:ext cx="214545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𝐻𝑢</m:t>
                      </m:r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A3DB310-AED8-4522-9A19-ED958AAC8D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881" y="1939075"/>
                <a:ext cx="2145459" cy="49244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61DAEDDD-A807-4FAE-8C27-54C4ED4DDA76}"/>
              </a:ext>
            </a:extLst>
          </p:cNvPr>
          <p:cNvSpPr txBox="1"/>
          <p:nvPr/>
        </p:nvSpPr>
        <p:spPr>
          <a:xfrm>
            <a:off x="2865756" y="1897846"/>
            <a:ext cx="9589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then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F56699F-B511-4E7C-8A9A-D4C17596DBD1}"/>
                  </a:ext>
                </a:extLst>
              </p:cNvPr>
              <p:cNvSpPr txBox="1"/>
              <p:nvPr/>
            </p:nvSpPr>
            <p:spPr>
              <a:xfrm>
                <a:off x="3795676" y="1943424"/>
                <a:ext cx="210467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↦</m:t>
                      </m:r>
                      <m:func>
                        <m:func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200" b="0" i="0" smtClean="0"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𝐻𝑢</m:t>
                          </m:r>
                        </m:e>
                      </m:func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F56699F-B511-4E7C-8A9A-D4C17596DB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5676" y="1943424"/>
                <a:ext cx="2104679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F71462E1-FDA9-4379-9888-98D276C4E2FC}"/>
              </a:ext>
            </a:extLst>
          </p:cNvPr>
          <p:cNvSpPr txBox="1"/>
          <p:nvPr/>
        </p:nvSpPr>
        <p:spPr>
          <a:xfrm>
            <a:off x="5904257" y="1898697"/>
            <a:ext cx="2064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is elliptic at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2292787-AC49-46AE-B542-8D25C77A3F93}"/>
                  </a:ext>
                </a:extLst>
              </p:cNvPr>
              <p:cNvSpPr txBox="1"/>
              <p:nvPr/>
            </p:nvSpPr>
            <p:spPr>
              <a:xfrm>
                <a:off x="7906303" y="1939074"/>
                <a:ext cx="123649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2292787-AC49-46AE-B542-8D25C77A3F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6303" y="1939074"/>
                <a:ext cx="1236492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C755B005-39CE-4450-96B5-AE651E505A01}"/>
              </a:ext>
            </a:extLst>
          </p:cNvPr>
          <p:cNvSpPr txBox="1"/>
          <p:nvPr/>
        </p:nvSpPr>
        <p:spPr>
          <a:xfrm>
            <a:off x="1470407" y="2573856"/>
            <a:ext cx="2195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positive definite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10BE66F-939F-4128-A0DC-69F73CD3F54F}"/>
              </a:ext>
            </a:extLst>
          </p:cNvPr>
          <p:cNvCxnSpPr>
            <a:cxnSpLocks/>
          </p:cNvCxnSpPr>
          <p:nvPr/>
        </p:nvCxnSpPr>
        <p:spPr>
          <a:xfrm flipH="1" flipV="1">
            <a:off x="2039353" y="2472747"/>
            <a:ext cx="255623" cy="199389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3B959BE-E21F-4FBC-9522-C35FFA8DDBDF}"/>
              </a:ext>
            </a:extLst>
          </p:cNvPr>
          <p:cNvSpPr txBox="1"/>
          <p:nvPr/>
        </p:nvSpPr>
        <p:spPr>
          <a:xfrm>
            <a:off x="4184194" y="2534225"/>
            <a:ext cx="37221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second order fully nonlinear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3D15C00-F898-4671-BA8F-1199E0C7D581}"/>
              </a:ext>
            </a:extLst>
          </p:cNvPr>
          <p:cNvCxnSpPr>
            <a:cxnSpLocks/>
          </p:cNvCxnSpPr>
          <p:nvPr/>
        </p:nvCxnSpPr>
        <p:spPr>
          <a:xfrm flipH="1" flipV="1">
            <a:off x="5187621" y="2438656"/>
            <a:ext cx="255623" cy="199389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409F5CAE-597E-4FB2-A9FE-3657D2C41E5C}"/>
              </a:ext>
            </a:extLst>
          </p:cNvPr>
          <p:cNvSpPr txBox="1"/>
          <p:nvPr/>
        </p:nvSpPr>
        <p:spPr>
          <a:xfrm>
            <a:off x="424306" y="3276044"/>
            <a:ext cx="115914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Max. Subelliptic (</a:t>
            </a:r>
            <a:r>
              <a:rPr lang="en-US" sz="3200" dirty="0" err="1"/>
              <a:t>Danielli</a:t>
            </a:r>
            <a:r>
              <a:rPr lang="en-US" sz="3200" dirty="0"/>
              <a:t>, Garofalo, </a:t>
            </a:r>
            <a:r>
              <a:rPr lang="en-US" sz="3200" dirty="0" err="1"/>
              <a:t>Nhieu</a:t>
            </a:r>
            <a:r>
              <a:rPr lang="en-US" sz="3200" dirty="0"/>
              <a:t>, Lu, Manfredi, </a:t>
            </a:r>
            <a:r>
              <a:rPr lang="en-US" sz="3200" dirty="0" err="1"/>
              <a:t>Stroffolini</a:t>
            </a:r>
            <a:r>
              <a:rPr lang="en-US" sz="3200" dirty="0"/>
              <a:t>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!!Hux">
                <a:extLst>
                  <a:ext uri="{FF2B5EF4-FFF2-40B4-BE49-F238E27FC236}">
                    <a16:creationId xmlns:a16="http://schemas.microsoft.com/office/drawing/2014/main" id="{29F60513-249A-4DBF-8728-718C0BE6BC7D}"/>
                  </a:ext>
                </a:extLst>
              </p:cNvPr>
              <p:cNvSpPr txBox="1"/>
              <p:nvPr/>
            </p:nvSpPr>
            <p:spPr>
              <a:xfrm>
                <a:off x="1710237" y="1168938"/>
                <a:ext cx="1567319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𝐻𝑢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6" name="!!Hux">
                <a:extLst>
                  <a:ext uri="{FF2B5EF4-FFF2-40B4-BE49-F238E27FC236}">
                    <a16:creationId xmlns:a16="http://schemas.microsoft.com/office/drawing/2014/main" id="{29F60513-249A-4DBF-8728-718C0BE6BC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0237" y="1168938"/>
                <a:ext cx="1567319" cy="52322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!!partialxiTwo">
                <a:extLst>
                  <a:ext uri="{FF2B5EF4-FFF2-40B4-BE49-F238E27FC236}">
                    <a16:creationId xmlns:a16="http://schemas.microsoft.com/office/drawing/2014/main" id="{F211E914-6A2F-4E0C-9A59-827570F5B6C5}"/>
                  </a:ext>
                </a:extLst>
              </p:cNvPr>
              <p:cNvSpPr txBox="1"/>
              <p:nvPr/>
            </p:nvSpPr>
            <p:spPr>
              <a:xfrm>
                <a:off x="6241692" y="1147906"/>
                <a:ext cx="728075" cy="5652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7" name="!!partialxiTwo">
                <a:extLst>
                  <a:ext uri="{FF2B5EF4-FFF2-40B4-BE49-F238E27FC236}">
                    <a16:creationId xmlns:a16="http://schemas.microsoft.com/office/drawing/2014/main" id="{F211E914-6A2F-4E0C-9A59-827570F5B6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692" y="1147906"/>
                <a:ext cx="728075" cy="56528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!!partialxjTwo">
                <a:extLst>
                  <a:ext uri="{FF2B5EF4-FFF2-40B4-BE49-F238E27FC236}">
                    <a16:creationId xmlns:a16="http://schemas.microsoft.com/office/drawing/2014/main" id="{7556F4C5-08E0-423A-88B8-6141EBAEC658}"/>
                  </a:ext>
                </a:extLst>
              </p:cNvPr>
              <p:cNvSpPr txBox="1"/>
              <p:nvPr/>
            </p:nvSpPr>
            <p:spPr>
              <a:xfrm>
                <a:off x="5810699" y="1147906"/>
                <a:ext cx="656834" cy="6086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8" name="!!partialxjTwo">
                <a:extLst>
                  <a:ext uri="{FF2B5EF4-FFF2-40B4-BE49-F238E27FC236}">
                    <a16:creationId xmlns:a16="http://schemas.microsoft.com/office/drawing/2014/main" id="{7556F4C5-08E0-423A-88B8-6141EBAEC6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699" y="1147906"/>
                <a:ext cx="656834" cy="60862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!!uTwo">
                <a:extLst>
                  <a:ext uri="{FF2B5EF4-FFF2-40B4-BE49-F238E27FC236}">
                    <a16:creationId xmlns:a16="http://schemas.microsoft.com/office/drawing/2014/main" id="{1DA15526-AB36-4507-B820-CEA72BDA1950}"/>
                  </a:ext>
                </a:extLst>
              </p:cNvPr>
              <p:cNvSpPr txBox="1"/>
              <p:nvPr/>
            </p:nvSpPr>
            <p:spPr>
              <a:xfrm>
                <a:off x="6820519" y="1236776"/>
                <a:ext cx="79733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800" b="0" dirty="0"/>
              </a:p>
            </p:txBody>
          </p:sp>
        </mc:Choice>
        <mc:Fallback xmlns="">
          <p:sp>
            <p:nvSpPr>
              <p:cNvPr id="39" name="!!uTwo">
                <a:extLst>
                  <a:ext uri="{FF2B5EF4-FFF2-40B4-BE49-F238E27FC236}">
                    <a16:creationId xmlns:a16="http://schemas.microsoft.com/office/drawing/2014/main" id="{1DA15526-AB36-4507-B820-CEA72BDA19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0519" y="1236776"/>
                <a:ext cx="797334" cy="43088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!!partialxjOne">
                <a:extLst>
                  <a:ext uri="{FF2B5EF4-FFF2-40B4-BE49-F238E27FC236}">
                    <a16:creationId xmlns:a16="http://schemas.microsoft.com/office/drawing/2014/main" id="{3A23DA93-5817-41CB-A5C5-374EBDDBFEEF}"/>
                  </a:ext>
                </a:extLst>
              </p:cNvPr>
              <p:cNvSpPr txBox="1"/>
              <p:nvPr/>
            </p:nvSpPr>
            <p:spPr>
              <a:xfrm>
                <a:off x="3980918" y="1146920"/>
                <a:ext cx="656834" cy="6086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0" name="!!partialxjOne">
                <a:extLst>
                  <a:ext uri="{FF2B5EF4-FFF2-40B4-BE49-F238E27FC236}">
                    <a16:creationId xmlns:a16="http://schemas.microsoft.com/office/drawing/2014/main" id="{3A23DA93-5817-41CB-A5C5-374EBDDBFE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0918" y="1146920"/>
                <a:ext cx="656834" cy="60862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!!partialxiOne">
                <a:extLst>
                  <a:ext uri="{FF2B5EF4-FFF2-40B4-BE49-F238E27FC236}">
                    <a16:creationId xmlns:a16="http://schemas.microsoft.com/office/drawing/2014/main" id="{CBCF4404-144D-45C9-9705-0B5A4B589CEC}"/>
                  </a:ext>
                </a:extLst>
              </p:cNvPr>
              <p:cNvSpPr txBox="1"/>
              <p:nvPr/>
            </p:nvSpPr>
            <p:spPr>
              <a:xfrm>
                <a:off x="3479095" y="1146926"/>
                <a:ext cx="728075" cy="5652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1" name="!!partialxiOne">
                <a:extLst>
                  <a:ext uri="{FF2B5EF4-FFF2-40B4-BE49-F238E27FC236}">
                    <a16:creationId xmlns:a16="http://schemas.microsoft.com/office/drawing/2014/main" id="{CBCF4404-144D-45C9-9705-0B5A4B589C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9095" y="1146926"/>
                <a:ext cx="728075" cy="565283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!!uOne">
                <a:extLst>
                  <a:ext uri="{FF2B5EF4-FFF2-40B4-BE49-F238E27FC236}">
                    <a16:creationId xmlns:a16="http://schemas.microsoft.com/office/drawing/2014/main" id="{6E0FF487-F0F4-48BC-8BF3-E6C33493AC36}"/>
                  </a:ext>
                </a:extLst>
              </p:cNvPr>
              <p:cNvSpPr txBox="1"/>
              <p:nvPr/>
            </p:nvSpPr>
            <p:spPr>
              <a:xfrm>
                <a:off x="4536604" y="1235795"/>
                <a:ext cx="79733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800" b="0" dirty="0"/>
              </a:p>
            </p:txBody>
          </p:sp>
        </mc:Choice>
        <mc:Fallback xmlns="">
          <p:sp>
            <p:nvSpPr>
              <p:cNvPr id="42" name="!!uOne">
                <a:extLst>
                  <a:ext uri="{FF2B5EF4-FFF2-40B4-BE49-F238E27FC236}">
                    <a16:creationId xmlns:a16="http://schemas.microsoft.com/office/drawing/2014/main" id="{6E0FF487-F0F4-48BC-8BF3-E6C33493AC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6604" y="1235795"/>
                <a:ext cx="797334" cy="43088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!!LeftParen">
            <a:extLst>
              <a:ext uri="{FF2B5EF4-FFF2-40B4-BE49-F238E27FC236}">
                <a16:creationId xmlns:a16="http://schemas.microsoft.com/office/drawing/2014/main" id="{BD5027B4-5F45-4658-9F1A-6E79BB3230A3}"/>
              </a:ext>
            </a:extLst>
          </p:cNvPr>
          <p:cNvSpPr txBox="1"/>
          <p:nvPr/>
        </p:nvSpPr>
        <p:spPr>
          <a:xfrm>
            <a:off x="3154843" y="963281"/>
            <a:ext cx="248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+mj-lt"/>
              </a:rPr>
              <a:t>(</a:t>
            </a:r>
          </a:p>
        </p:txBody>
      </p:sp>
      <p:sp>
        <p:nvSpPr>
          <p:cNvPr id="44" name="!!RightParen">
            <a:extLst>
              <a:ext uri="{FF2B5EF4-FFF2-40B4-BE49-F238E27FC236}">
                <a16:creationId xmlns:a16="http://schemas.microsoft.com/office/drawing/2014/main" id="{FA537040-04AA-49E0-94D0-854CCAF771E8}"/>
              </a:ext>
            </a:extLst>
          </p:cNvPr>
          <p:cNvSpPr txBox="1"/>
          <p:nvPr/>
        </p:nvSpPr>
        <p:spPr>
          <a:xfrm>
            <a:off x="7500903" y="963281"/>
            <a:ext cx="248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+mj-lt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!!Plus">
                <a:extLst>
                  <a:ext uri="{FF2B5EF4-FFF2-40B4-BE49-F238E27FC236}">
                    <a16:creationId xmlns:a16="http://schemas.microsoft.com/office/drawing/2014/main" id="{68A5D13E-E242-4199-AC50-A09D651C9CF3}"/>
                  </a:ext>
                </a:extLst>
              </p:cNvPr>
              <p:cNvSpPr txBox="1"/>
              <p:nvPr/>
            </p:nvSpPr>
            <p:spPr>
              <a:xfrm>
                <a:off x="5253156" y="1153548"/>
                <a:ext cx="44884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5" name="!!Plus">
                <a:extLst>
                  <a:ext uri="{FF2B5EF4-FFF2-40B4-BE49-F238E27FC236}">
                    <a16:creationId xmlns:a16="http://schemas.microsoft.com/office/drawing/2014/main" id="{68A5D13E-E242-4199-AC50-A09D651C9C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3156" y="1153548"/>
                <a:ext cx="448841" cy="553998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!!OneHalfOne">
                <a:extLst>
                  <a:ext uri="{FF2B5EF4-FFF2-40B4-BE49-F238E27FC236}">
                    <a16:creationId xmlns:a16="http://schemas.microsoft.com/office/drawing/2014/main" id="{B57EEF35-73DB-4DFD-9715-8E93C8BA260A}"/>
                  </a:ext>
                </a:extLst>
              </p:cNvPr>
              <p:cNvSpPr txBox="1"/>
              <p:nvPr/>
            </p:nvSpPr>
            <p:spPr>
              <a:xfrm>
                <a:off x="3344190" y="1085208"/>
                <a:ext cx="320601" cy="968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b="0" dirty="0"/>
              </a:p>
              <a:p>
                <a:endParaRPr lang="en-US" b="0" dirty="0"/>
              </a:p>
            </p:txBody>
          </p:sp>
        </mc:Choice>
        <mc:Fallback xmlns="">
          <p:sp>
            <p:nvSpPr>
              <p:cNvPr id="46" name="!!OneHalfOne">
                <a:extLst>
                  <a:ext uri="{FF2B5EF4-FFF2-40B4-BE49-F238E27FC236}">
                    <a16:creationId xmlns:a16="http://schemas.microsoft.com/office/drawing/2014/main" id="{B57EEF35-73DB-4DFD-9715-8E93C8BA26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4190" y="1085208"/>
                <a:ext cx="320601" cy="96847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!!OneHalfTwo">
                <a:extLst>
                  <a:ext uri="{FF2B5EF4-FFF2-40B4-BE49-F238E27FC236}">
                    <a16:creationId xmlns:a16="http://schemas.microsoft.com/office/drawing/2014/main" id="{424FE715-33ED-444B-8307-6AD3ADF018ED}"/>
                  </a:ext>
                </a:extLst>
              </p:cNvPr>
              <p:cNvSpPr txBox="1"/>
              <p:nvPr/>
            </p:nvSpPr>
            <p:spPr>
              <a:xfrm>
                <a:off x="5624734" y="1085208"/>
                <a:ext cx="320601" cy="968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b="0" dirty="0"/>
              </a:p>
              <a:p>
                <a:endParaRPr lang="en-US" b="0" dirty="0"/>
              </a:p>
            </p:txBody>
          </p:sp>
        </mc:Choice>
        <mc:Fallback xmlns="">
          <p:sp>
            <p:nvSpPr>
              <p:cNvPr id="47" name="!!OneHalfTwo">
                <a:extLst>
                  <a:ext uri="{FF2B5EF4-FFF2-40B4-BE49-F238E27FC236}">
                    <a16:creationId xmlns:a16="http://schemas.microsoft.com/office/drawing/2014/main" id="{424FE715-33ED-444B-8307-6AD3ADF018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4734" y="1085208"/>
                <a:ext cx="320601" cy="96847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!!HuxNew">
                <a:extLst>
                  <a:ext uri="{FF2B5EF4-FFF2-40B4-BE49-F238E27FC236}">
                    <a16:creationId xmlns:a16="http://schemas.microsoft.com/office/drawing/2014/main" id="{CEE19A76-CFDB-464C-831F-DB29E6F4A65A}"/>
                  </a:ext>
                </a:extLst>
              </p:cNvPr>
              <p:cNvSpPr txBox="1"/>
              <p:nvPr/>
            </p:nvSpPr>
            <p:spPr>
              <a:xfrm>
                <a:off x="2827940" y="4068156"/>
                <a:ext cx="180781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8" name="!!HuxNew">
                <a:extLst>
                  <a:ext uri="{FF2B5EF4-FFF2-40B4-BE49-F238E27FC236}">
                    <a16:creationId xmlns:a16="http://schemas.microsoft.com/office/drawing/2014/main" id="{CEE19A76-CFDB-464C-831F-DB29E6F4A6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7940" y="4068156"/>
                <a:ext cx="1807812" cy="523220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!!partialxiTwoNew">
                <a:extLst>
                  <a:ext uri="{FF2B5EF4-FFF2-40B4-BE49-F238E27FC236}">
                    <a16:creationId xmlns:a16="http://schemas.microsoft.com/office/drawing/2014/main" id="{941B0C44-96F5-4276-9F33-27EFA1343FF7}"/>
                  </a:ext>
                </a:extLst>
              </p:cNvPr>
              <p:cNvSpPr txBox="1"/>
              <p:nvPr/>
            </p:nvSpPr>
            <p:spPr>
              <a:xfrm>
                <a:off x="7599887" y="4047124"/>
                <a:ext cx="7280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9" name="!!partialxiTwoNew">
                <a:extLst>
                  <a:ext uri="{FF2B5EF4-FFF2-40B4-BE49-F238E27FC236}">
                    <a16:creationId xmlns:a16="http://schemas.microsoft.com/office/drawing/2014/main" id="{941B0C44-96F5-4276-9F33-27EFA1343F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9887" y="4047124"/>
                <a:ext cx="728075" cy="52322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!!partialxjTwoNew">
                <a:extLst>
                  <a:ext uri="{FF2B5EF4-FFF2-40B4-BE49-F238E27FC236}">
                    <a16:creationId xmlns:a16="http://schemas.microsoft.com/office/drawing/2014/main" id="{D84E5BB5-75D5-4FC2-A98B-44D7404CCB9E}"/>
                  </a:ext>
                </a:extLst>
              </p:cNvPr>
              <p:cNvSpPr txBox="1"/>
              <p:nvPr/>
            </p:nvSpPr>
            <p:spPr>
              <a:xfrm>
                <a:off x="7168894" y="4047124"/>
                <a:ext cx="656834" cy="5579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0" name="!!partialxjTwoNew">
                <a:extLst>
                  <a:ext uri="{FF2B5EF4-FFF2-40B4-BE49-F238E27FC236}">
                    <a16:creationId xmlns:a16="http://schemas.microsoft.com/office/drawing/2014/main" id="{D84E5BB5-75D5-4FC2-A98B-44D7404CCB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894" y="4047124"/>
                <a:ext cx="656834" cy="5579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!!uTwoNew">
                <a:extLst>
                  <a:ext uri="{FF2B5EF4-FFF2-40B4-BE49-F238E27FC236}">
                    <a16:creationId xmlns:a16="http://schemas.microsoft.com/office/drawing/2014/main" id="{3334674D-D347-4AD2-A122-5D26C458C494}"/>
                  </a:ext>
                </a:extLst>
              </p:cNvPr>
              <p:cNvSpPr txBox="1"/>
              <p:nvPr/>
            </p:nvSpPr>
            <p:spPr>
              <a:xfrm>
                <a:off x="8178714" y="4135994"/>
                <a:ext cx="79733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800" b="0" dirty="0"/>
              </a:p>
            </p:txBody>
          </p:sp>
        </mc:Choice>
        <mc:Fallback xmlns="">
          <p:sp>
            <p:nvSpPr>
              <p:cNvPr id="51" name="!!uTwoNew">
                <a:extLst>
                  <a:ext uri="{FF2B5EF4-FFF2-40B4-BE49-F238E27FC236}">
                    <a16:creationId xmlns:a16="http://schemas.microsoft.com/office/drawing/2014/main" id="{3334674D-D347-4AD2-A122-5D26C458C4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8714" y="4135994"/>
                <a:ext cx="797334" cy="430887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!!partialxjOneNew">
                <a:extLst>
                  <a:ext uri="{FF2B5EF4-FFF2-40B4-BE49-F238E27FC236}">
                    <a16:creationId xmlns:a16="http://schemas.microsoft.com/office/drawing/2014/main" id="{B5BEB53B-F5F1-4761-94EE-CF4101637763}"/>
                  </a:ext>
                </a:extLst>
              </p:cNvPr>
              <p:cNvSpPr txBox="1"/>
              <p:nvPr/>
            </p:nvSpPr>
            <p:spPr>
              <a:xfrm>
                <a:off x="5339113" y="4046138"/>
                <a:ext cx="656834" cy="5579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2" name="!!partialxjOneNew">
                <a:extLst>
                  <a:ext uri="{FF2B5EF4-FFF2-40B4-BE49-F238E27FC236}">
                    <a16:creationId xmlns:a16="http://schemas.microsoft.com/office/drawing/2014/main" id="{B5BEB53B-F5F1-4761-94EE-CF41016377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9113" y="4046138"/>
                <a:ext cx="656834" cy="557910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!!partialxiOneNew">
                <a:extLst>
                  <a:ext uri="{FF2B5EF4-FFF2-40B4-BE49-F238E27FC236}">
                    <a16:creationId xmlns:a16="http://schemas.microsoft.com/office/drawing/2014/main" id="{1BFE4A20-B7C4-4E1B-9B34-0979B64BD49D}"/>
                  </a:ext>
                </a:extLst>
              </p:cNvPr>
              <p:cNvSpPr txBox="1"/>
              <p:nvPr/>
            </p:nvSpPr>
            <p:spPr>
              <a:xfrm>
                <a:off x="4837290" y="4046144"/>
                <a:ext cx="72807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3" name="!!partialxiOneNew">
                <a:extLst>
                  <a:ext uri="{FF2B5EF4-FFF2-40B4-BE49-F238E27FC236}">
                    <a16:creationId xmlns:a16="http://schemas.microsoft.com/office/drawing/2014/main" id="{1BFE4A20-B7C4-4E1B-9B34-0979B64BD4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7290" y="4046144"/>
                <a:ext cx="728075" cy="523220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!!uOneNew">
                <a:extLst>
                  <a:ext uri="{FF2B5EF4-FFF2-40B4-BE49-F238E27FC236}">
                    <a16:creationId xmlns:a16="http://schemas.microsoft.com/office/drawing/2014/main" id="{7F4C0AA4-41D1-4A56-8636-F1D555A546A3}"/>
                  </a:ext>
                </a:extLst>
              </p:cNvPr>
              <p:cNvSpPr txBox="1"/>
              <p:nvPr/>
            </p:nvSpPr>
            <p:spPr>
              <a:xfrm>
                <a:off x="5894799" y="4135013"/>
                <a:ext cx="79733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800" b="0" dirty="0"/>
              </a:p>
            </p:txBody>
          </p:sp>
        </mc:Choice>
        <mc:Fallback xmlns="">
          <p:sp>
            <p:nvSpPr>
              <p:cNvPr id="54" name="!!uOneNew">
                <a:extLst>
                  <a:ext uri="{FF2B5EF4-FFF2-40B4-BE49-F238E27FC236}">
                    <a16:creationId xmlns:a16="http://schemas.microsoft.com/office/drawing/2014/main" id="{7F4C0AA4-41D1-4A56-8636-F1D555A546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4799" y="4135013"/>
                <a:ext cx="797334" cy="430887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!!LeftParenNew">
            <a:extLst>
              <a:ext uri="{FF2B5EF4-FFF2-40B4-BE49-F238E27FC236}">
                <a16:creationId xmlns:a16="http://schemas.microsoft.com/office/drawing/2014/main" id="{BBE4227E-80CE-46A8-9BF7-D09D2B9D836F}"/>
              </a:ext>
            </a:extLst>
          </p:cNvPr>
          <p:cNvSpPr txBox="1"/>
          <p:nvPr/>
        </p:nvSpPr>
        <p:spPr>
          <a:xfrm>
            <a:off x="4513038" y="3862499"/>
            <a:ext cx="248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+mj-lt"/>
              </a:rPr>
              <a:t>(</a:t>
            </a:r>
          </a:p>
        </p:txBody>
      </p:sp>
      <p:sp>
        <p:nvSpPr>
          <p:cNvPr id="56" name="!!RightParenNew">
            <a:extLst>
              <a:ext uri="{FF2B5EF4-FFF2-40B4-BE49-F238E27FC236}">
                <a16:creationId xmlns:a16="http://schemas.microsoft.com/office/drawing/2014/main" id="{14A92718-7A0C-4BD9-842D-DBA934252B55}"/>
              </a:ext>
            </a:extLst>
          </p:cNvPr>
          <p:cNvSpPr txBox="1"/>
          <p:nvPr/>
        </p:nvSpPr>
        <p:spPr>
          <a:xfrm>
            <a:off x="8859098" y="3862499"/>
            <a:ext cx="248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+mj-lt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!!OneHalfOneNew">
                <a:extLst>
                  <a:ext uri="{FF2B5EF4-FFF2-40B4-BE49-F238E27FC236}">
                    <a16:creationId xmlns:a16="http://schemas.microsoft.com/office/drawing/2014/main" id="{C7CFE5F6-1A87-4589-988C-7F64E906E713}"/>
                  </a:ext>
                </a:extLst>
              </p:cNvPr>
              <p:cNvSpPr txBox="1"/>
              <p:nvPr/>
            </p:nvSpPr>
            <p:spPr>
              <a:xfrm>
                <a:off x="4705410" y="3993589"/>
                <a:ext cx="320601" cy="968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b="0" dirty="0"/>
              </a:p>
              <a:p>
                <a:endParaRPr lang="en-US" b="0" dirty="0"/>
              </a:p>
            </p:txBody>
          </p:sp>
        </mc:Choice>
        <mc:Fallback xmlns="">
          <p:sp>
            <p:nvSpPr>
              <p:cNvPr id="57" name="!!OneHalfOneNew">
                <a:extLst>
                  <a:ext uri="{FF2B5EF4-FFF2-40B4-BE49-F238E27FC236}">
                    <a16:creationId xmlns:a16="http://schemas.microsoft.com/office/drawing/2014/main" id="{C7CFE5F6-1A87-4589-988C-7F64E906E7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5410" y="3993589"/>
                <a:ext cx="320601" cy="968470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!!OneHalfTwoNew">
                <a:extLst>
                  <a:ext uri="{FF2B5EF4-FFF2-40B4-BE49-F238E27FC236}">
                    <a16:creationId xmlns:a16="http://schemas.microsoft.com/office/drawing/2014/main" id="{68F15213-5B3A-4E97-889F-97C7D5B0323D}"/>
                  </a:ext>
                </a:extLst>
              </p:cNvPr>
              <p:cNvSpPr txBox="1"/>
              <p:nvPr/>
            </p:nvSpPr>
            <p:spPr>
              <a:xfrm>
                <a:off x="6985954" y="3993589"/>
                <a:ext cx="320601" cy="968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b="0" dirty="0"/>
              </a:p>
              <a:p>
                <a:endParaRPr lang="en-US" b="0" dirty="0"/>
              </a:p>
            </p:txBody>
          </p:sp>
        </mc:Choice>
        <mc:Fallback xmlns="">
          <p:sp>
            <p:nvSpPr>
              <p:cNvPr id="58" name="!!OneHalfTwoNew">
                <a:extLst>
                  <a:ext uri="{FF2B5EF4-FFF2-40B4-BE49-F238E27FC236}">
                    <a16:creationId xmlns:a16="http://schemas.microsoft.com/office/drawing/2014/main" id="{68F15213-5B3A-4E97-889F-97C7D5B032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5954" y="3993589"/>
                <a:ext cx="320601" cy="968470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!!PlusNew">
                <a:extLst>
                  <a:ext uri="{FF2B5EF4-FFF2-40B4-BE49-F238E27FC236}">
                    <a16:creationId xmlns:a16="http://schemas.microsoft.com/office/drawing/2014/main" id="{2159EB2D-520B-49F8-816E-A8AA3A48248D}"/>
                  </a:ext>
                </a:extLst>
              </p:cNvPr>
              <p:cNvSpPr txBox="1"/>
              <p:nvPr/>
            </p:nvSpPr>
            <p:spPr>
              <a:xfrm>
                <a:off x="6611351" y="4052766"/>
                <a:ext cx="44884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59" name="!!PlusNew">
                <a:extLst>
                  <a:ext uri="{FF2B5EF4-FFF2-40B4-BE49-F238E27FC236}">
                    <a16:creationId xmlns:a16="http://schemas.microsoft.com/office/drawing/2014/main" id="{2159EB2D-520B-49F8-816E-A8AA3A4824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1351" y="4052766"/>
                <a:ext cx="448841" cy="553998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extBox 59">
            <a:extLst>
              <a:ext uri="{FF2B5EF4-FFF2-40B4-BE49-F238E27FC236}">
                <a16:creationId xmlns:a16="http://schemas.microsoft.com/office/drawing/2014/main" id="{010F93FF-AFD1-4B84-B9E6-D2BD687BA5EB}"/>
              </a:ext>
            </a:extLst>
          </p:cNvPr>
          <p:cNvSpPr txBox="1"/>
          <p:nvPr/>
        </p:nvSpPr>
        <p:spPr>
          <a:xfrm>
            <a:off x="467208" y="4702593"/>
            <a:ext cx="4138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If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1E0F64F-FCCA-486D-8403-AE4F1630C2D1}"/>
                  </a:ext>
                </a:extLst>
              </p:cNvPr>
              <p:cNvSpPr txBox="1"/>
              <p:nvPr/>
            </p:nvSpPr>
            <p:spPr>
              <a:xfrm>
                <a:off x="880911" y="4748758"/>
                <a:ext cx="243765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1E0F64F-FCCA-486D-8403-AE4F1630C2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911" y="4748758"/>
                <a:ext cx="2437655" cy="492443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TextBox 61">
            <a:extLst>
              <a:ext uri="{FF2B5EF4-FFF2-40B4-BE49-F238E27FC236}">
                <a16:creationId xmlns:a16="http://schemas.microsoft.com/office/drawing/2014/main" id="{8A9905F7-C4EC-4503-AD96-69ECC7633164}"/>
              </a:ext>
            </a:extLst>
          </p:cNvPr>
          <p:cNvSpPr txBox="1"/>
          <p:nvPr/>
        </p:nvSpPr>
        <p:spPr>
          <a:xfrm>
            <a:off x="3239088" y="4707529"/>
            <a:ext cx="9589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then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4D598FFF-8F3D-4AFF-B190-81E5DC672F75}"/>
                  </a:ext>
                </a:extLst>
              </p:cNvPr>
              <p:cNvSpPr txBox="1"/>
              <p:nvPr/>
            </p:nvSpPr>
            <p:spPr>
              <a:xfrm>
                <a:off x="4169008" y="4753107"/>
                <a:ext cx="239745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↦</m:t>
                      </m:r>
                      <m:func>
                        <m:func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200" b="0" i="0" smtClean="0"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sub>
                          </m:s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4D598FFF-8F3D-4AFF-B190-81E5DC672F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9008" y="4753107"/>
                <a:ext cx="2397451" cy="492443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>
            <a:extLst>
              <a:ext uri="{FF2B5EF4-FFF2-40B4-BE49-F238E27FC236}">
                <a16:creationId xmlns:a16="http://schemas.microsoft.com/office/drawing/2014/main" id="{9FC2012F-9E10-4D2C-B6F9-9FF0F2EC01DC}"/>
              </a:ext>
            </a:extLst>
          </p:cNvPr>
          <p:cNvSpPr txBox="1"/>
          <p:nvPr/>
        </p:nvSpPr>
        <p:spPr>
          <a:xfrm>
            <a:off x="6473973" y="4708380"/>
            <a:ext cx="34502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is max subelliptic at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A78DF4FE-1656-421F-8E08-DB7FED14140B}"/>
                  </a:ext>
                </a:extLst>
              </p:cNvPr>
              <p:cNvSpPr txBox="1"/>
              <p:nvPr/>
            </p:nvSpPr>
            <p:spPr>
              <a:xfrm>
                <a:off x="9924213" y="4748757"/>
                <a:ext cx="123649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A78DF4FE-1656-421F-8E08-DB7FED1414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4213" y="4748757"/>
                <a:ext cx="1236492" cy="492443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TextBox 65">
            <a:extLst>
              <a:ext uri="{FF2B5EF4-FFF2-40B4-BE49-F238E27FC236}">
                <a16:creationId xmlns:a16="http://schemas.microsoft.com/office/drawing/2014/main" id="{44F15947-D2E9-414D-817A-52DC67E04152}"/>
              </a:ext>
            </a:extLst>
          </p:cNvPr>
          <p:cNvSpPr txBox="1"/>
          <p:nvPr/>
        </p:nvSpPr>
        <p:spPr>
          <a:xfrm>
            <a:off x="3239088" y="5301133"/>
            <a:ext cx="5904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second order, fully nonlinear, very degenerate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0195E5EB-555E-40B8-849E-3337D5287E8E}"/>
              </a:ext>
            </a:extLst>
          </p:cNvPr>
          <p:cNvCxnSpPr>
            <a:cxnSpLocks/>
          </p:cNvCxnSpPr>
          <p:nvPr/>
        </p:nvCxnSpPr>
        <p:spPr>
          <a:xfrm flipH="1" flipV="1">
            <a:off x="5340021" y="5168557"/>
            <a:ext cx="255623" cy="199389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0E4F924-2E5D-41DE-ADD7-EF980FD69FD3}"/>
              </a:ext>
            </a:extLst>
          </p:cNvPr>
          <p:cNvSpPr txBox="1"/>
          <p:nvPr/>
        </p:nvSpPr>
        <p:spPr>
          <a:xfrm>
            <a:off x="424306" y="5894719"/>
            <a:ext cx="51890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Second order is not important</a:t>
            </a:r>
          </a:p>
        </p:txBody>
      </p:sp>
      <p:sp>
        <p:nvSpPr>
          <p:cNvPr id="68" name="Arrow: Circular 67">
            <a:extLst>
              <a:ext uri="{FF2B5EF4-FFF2-40B4-BE49-F238E27FC236}">
                <a16:creationId xmlns:a16="http://schemas.microsoft.com/office/drawing/2014/main" id="{8B866802-E35B-EA59-4596-B3E285525CED}"/>
              </a:ext>
            </a:extLst>
          </p:cNvPr>
          <p:cNvSpPr/>
          <p:nvPr/>
        </p:nvSpPr>
        <p:spPr>
          <a:xfrm>
            <a:off x="3442086" y="3277190"/>
            <a:ext cx="2502052" cy="2963837"/>
          </a:xfrm>
          <a:prstGeom prst="circularArrow">
            <a:avLst>
              <a:gd name="adj1" fmla="val 27575"/>
              <a:gd name="adj2" fmla="val 1079266"/>
              <a:gd name="adj3" fmla="val 20693462"/>
              <a:gd name="adj4" fmla="val 10826826"/>
              <a:gd name="adj5" fmla="val 24478"/>
            </a:avLst>
          </a:prstGeom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4A98DFE-D0EF-5D95-94ED-5EF74F7B9F5F}"/>
              </a:ext>
            </a:extLst>
          </p:cNvPr>
          <p:cNvSpPr/>
          <p:nvPr/>
        </p:nvSpPr>
        <p:spPr>
          <a:xfrm>
            <a:off x="4437469" y="3897236"/>
            <a:ext cx="1114163" cy="112741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720748"/>
              </a:avLst>
            </a:prstTxWarp>
            <a:spAutoFit/>
          </a:bodyPr>
          <a:lstStyle/>
          <a:p>
            <a:pPr algn="ctr"/>
            <a:r>
              <a:rPr lang="en-US" sz="66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Gain 2 </a:t>
            </a:r>
            <a:r>
              <a:rPr lang="en-US" sz="66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derivs</a:t>
            </a:r>
            <a:endParaRPr lang="en-US" sz="66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24374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  <p:bldP spid="62" grpId="0"/>
      <p:bldP spid="63" grpId="0"/>
      <p:bldP spid="64" grpId="0"/>
      <p:bldP spid="65" grpId="0"/>
      <p:bldP spid="66" grpId="0"/>
      <p:bldP spid="10" grpId="0"/>
      <p:bldP spid="68" grpId="0" animBg="1"/>
      <p:bldP spid="68" grpId="1" animBg="1"/>
      <p:bldP spid="69" grpId="0"/>
      <p:bldP spid="69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30482D1-A5FD-996D-6F01-D58809D9A913}"/>
              </a:ext>
            </a:extLst>
          </p:cNvPr>
          <p:cNvSpPr txBox="1"/>
          <p:nvPr/>
        </p:nvSpPr>
        <p:spPr>
          <a:xfrm>
            <a:off x="2285438" y="76934"/>
            <a:ext cx="76211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cap="small" dirty="0">
                <a:solidFill>
                  <a:srgbClr val="0070C0"/>
                </a:solidFill>
              </a:rPr>
              <a:t>Toward Boundary Value Problems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AB31B14-6B1C-4B2E-E132-45F80880C51B}"/>
                  </a:ext>
                </a:extLst>
              </p:cNvPr>
              <p:cNvSpPr txBox="1"/>
              <p:nvPr/>
            </p:nvSpPr>
            <p:spPr>
              <a:xfrm>
                <a:off x="2734438" y="784820"/>
                <a:ext cx="672312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3200" dirty="0"/>
                  <a:t> (compact) manifold with boundary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AB31B14-6B1C-4B2E-E132-45F80880C5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4438" y="784820"/>
                <a:ext cx="6723123" cy="584775"/>
              </a:xfrm>
              <a:prstGeom prst="rect">
                <a:avLst/>
              </a:prstGeom>
              <a:blipFill>
                <a:blip r:embed="rId2"/>
                <a:stretch>
                  <a:fillRect t="-12500" r="-1452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97555625-7D3E-1234-FCED-82F9E0420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438" y="1662412"/>
            <a:ext cx="3335545" cy="4150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D070B16-BA3C-F140-7F95-FB17A2E01F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8923" y="1595130"/>
            <a:ext cx="2376641" cy="5496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EA0E9EC-C34F-7B24-F1E7-3BC2975AAB2B}"/>
              </a:ext>
            </a:extLst>
          </p:cNvPr>
          <p:cNvSpPr txBox="1"/>
          <p:nvPr/>
        </p:nvSpPr>
        <p:spPr>
          <a:xfrm>
            <a:off x="662684" y="1200747"/>
            <a:ext cx="16227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Given PDO</a:t>
            </a:r>
          </a:p>
        </p:txBody>
      </p: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6583D233-2C01-B73A-4BC7-9AB2CF298F22}"/>
              </a:ext>
            </a:extLst>
          </p:cNvPr>
          <p:cNvCxnSpPr>
            <a:endCxn id="8" idx="1"/>
          </p:cNvCxnSpPr>
          <p:nvPr/>
        </p:nvCxnSpPr>
        <p:spPr>
          <a:xfrm>
            <a:off x="1644732" y="1595130"/>
            <a:ext cx="640706" cy="274816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B4A1064-FACA-A621-3507-D6893660D46C}"/>
              </a:ext>
            </a:extLst>
          </p:cNvPr>
          <p:cNvSpPr txBox="1"/>
          <p:nvPr/>
        </p:nvSpPr>
        <p:spPr>
          <a:xfrm>
            <a:off x="5199184" y="1215361"/>
            <a:ext cx="1771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Given PDOs</a:t>
            </a:r>
          </a:p>
        </p:txBody>
      </p: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C5DBDFF3-5999-4275-4CB9-8C805AD84F43}"/>
              </a:ext>
            </a:extLst>
          </p:cNvPr>
          <p:cNvCxnSpPr/>
          <p:nvPr/>
        </p:nvCxnSpPr>
        <p:spPr>
          <a:xfrm>
            <a:off x="6181232" y="1609744"/>
            <a:ext cx="640706" cy="274816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EA09B3F-108E-B9FD-9A73-21FA753C9002}"/>
              </a:ext>
            </a:extLst>
          </p:cNvPr>
          <p:cNvSpPr txBox="1"/>
          <p:nvPr/>
        </p:nvSpPr>
        <p:spPr>
          <a:xfrm>
            <a:off x="3846376" y="2148548"/>
            <a:ext cx="2116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Given function</a:t>
            </a:r>
          </a:p>
        </p:txBody>
      </p: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2C841AF5-1F70-534D-B07D-2E6A3C0E9A6D}"/>
              </a:ext>
            </a:extLst>
          </p:cNvPr>
          <p:cNvCxnSpPr>
            <a:cxnSpLocks/>
            <a:stCxn id="16" idx="1"/>
          </p:cNvCxnSpPr>
          <p:nvPr/>
        </p:nvCxnSpPr>
        <p:spPr>
          <a:xfrm rot="10800000">
            <a:off x="3450920" y="2077479"/>
            <a:ext cx="395456" cy="301902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C529D62-ECD4-C3B3-3A4D-132059DDC94D}"/>
              </a:ext>
            </a:extLst>
          </p:cNvPr>
          <p:cNvSpPr txBox="1"/>
          <p:nvPr/>
        </p:nvSpPr>
        <p:spPr>
          <a:xfrm>
            <a:off x="9485164" y="2163162"/>
            <a:ext cx="2265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Given functions</a:t>
            </a:r>
          </a:p>
        </p:txBody>
      </p: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E87777C1-7BA9-3082-5E0A-F06EBC42903F}"/>
              </a:ext>
            </a:extLst>
          </p:cNvPr>
          <p:cNvCxnSpPr>
            <a:cxnSpLocks/>
            <a:stCxn id="20" idx="1"/>
          </p:cNvCxnSpPr>
          <p:nvPr/>
        </p:nvCxnSpPr>
        <p:spPr>
          <a:xfrm rot="10800000">
            <a:off x="9089708" y="2092093"/>
            <a:ext cx="395456" cy="301902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0603D93-9DB1-7C62-4A38-2D5A223D1F32}"/>
                  </a:ext>
                </a:extLst>
              </p:cNvPr>
              <p:cNvSpPr txBox="1"/>
              <p:nvPr/>
            </p:nvSpPr>
            <p:spPr>
              <a:xfrm>
                <a:off x="384276" y="3218955"/>
                <a:ext cx="11423448" cy="6243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General theory of elliptic BVP: conditions involving both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32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0603D93-9DB1-7C62-4A38-2D5A223D1F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276" y="3218955"/>
                <a:ext cx="11423448" cy="624338"/>
              </a:xfrm>
              <a:prstGeom prst="rect">
                <a:avLst/>
              </a:prstGeom>
              <a:blipFill>
                <a:blip r:embed="rId5"/>
                <a:stretch>
                  <a:fillRect l="-1334" t="-11765" b="-26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63BF4BFA-0256-D682-EF0A-2AFC915615B8}"/>
              </a:ext>
            </a:extLst>
          </p:cNvPr>
          <p:cNvSpPr txBox="1"/>
          <p:nvPr/>
        </p:nvSpPr>
        <p:spPr>
          <a:xfrm>
            <a:off x="384276" y="4325640"/>
            <a:ext cx="99722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Max sub BVP-special cases: Jerison, Kohn-Nirenberg,…,…,…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8015F41-2116-5B4F-E30A-13A785EE929E}"/>
              </a:ext>
            </a:extLst>
          </p:cNvPr>
          <p:cNvSpPr txBox="1"/>
          <p:nvPr/>
        </p:nvSpPr>
        <p:spPr>
          <a:xfrm>
            <a:off x="384276" y="5552089"/>
            <a:ext cx="109264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No general definition......yet.  Coming soon: a general theory.</a:t>
            </a:r>
          </a:p>
        </p:txBody>
      </p:sp>
    </p:spTree>
    <p:extLst>
      <p:ext uri="{BB962C8B-B14F-4D97-AF65-F5344CB8AC3E}">
        <p14:creationId xmlns:p14="http://schemas.microsoft.com/office/powerpoint/2010/main" val="34955863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4" grpId="0"/>
      <p:bldP spid="16" grpId="0"/>
      <p:bldP spid="20" grpId="0"/>
      <p:bldP spid="24" grpId="0"/>
      <p:bldP spid="25" grpId="0"/>
      <p:bldP spid="2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4882E0F-5081-A116-F7DA-38C2A25D2B1D}"/>
              </a:ext>
            </a:extLst>
          </p:cNvPr>
          <p:cNvSpPr txBox="1"/>
          <p:nvPr/>
        </p:nvSpPr>
        <p:spPr>
          <a:xfrm>
            <a:off x="2285438" y="76934"/>
            <a:ext cx="76211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cap="small" dirty="0">
                <a:solidFill>
                  <a:srgbClr val="0070C0"/>
                </a:solidFill>
              </a:rPr>
              <a:t>Toward Boundary Value Problems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3384FC4-9D50-2371-AE0D-9FD49B770990}"/>
                  </a:ext>
                </a:extLst>
              </p:cNvPr>
              <p:cNvSpPr txBox="1"/>
              <p:nvPr/>
            </p:nvSpPr>
            <p:spPr>
              <a:xfrm>
                <a:off x="2229837" y="738252"/>
                <a:ext cx="7732310" cy="9887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/>
                  <a:t>New important property (Jerison, Kohn-Nirenberg):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800" dirty="0"/>
                  <a:t> is </a:t>
                </a:r>
                <a:r>
                  <a:rPr lang="en-US" sz="2800" dirty="0">
                    <a:solidFill>
                      <a:srgbClr val="0070C0"/>
                    </a:solidFill>
                  </a:rPr>
                  <a:t>non-characteristic</a:t>
                </a:r>
                <a:r>
                  <a:rPr lang="en-US" sz="2800" dirty="0"/>
                  <a:t> if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∉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3384FC4-9D50-2371-AE0D-9FD49B7709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9837" y="738252"/>
                <a:ext cx="7732310" cy="988797"/>
              </a:xfrm>
              <a:prstGeom prst="rect">
                <a:avLst/>
              </a:prstGeom>
              <a:blipFill>
                <a:blip r:embed="rId2"/>
                <a:stretch>
                  <a:fillRect l="-1183" t="-5556" r="-1104" b="-13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7A42C0E0-D0F2-9655-60E7-E42D4B262F3D}"/>
              </a:ext>
            </a:extLst>
          </p:cNvPr>
          <p:cNvSpPr txBox="1"/>
          <p:nvPr/>
        </p:nvSpPr>
        <p:spPr>
          <a:xfrm>
            <a:off x="1992689" y="2758820"/>
            <a:ext cx="8206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On the </a:t>
            </a:r>
            <a:r>
              <a:rPr lang="en-US" sz="2800" dirty="0">
                <a:solidFill>
                  <a:srgbClr val="C00000"/>
                </a:solidFill>
              </a:rPr>
              <a:t>characteristic</a:t>
            </a:r>
            <a:r>
              <a:rPr lang="en-US" sz="2800" dirty="0"/>
              <a:t> boundary everything goes wrong!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B8856B-B3D7-39D8-59FD-E4B707D6569E}"/>
              </a:ext>
            </a:extLst>
          </p:cNvPr>
          <p:cNvSpPr txBox="1"/>
          <p:nvPr/>
        </p:nvSpPr>
        <p:spPr>
          <a:xfrm>
            <a:off x="1774265" y="3262781"/>
            <a:ext cx="86434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On the </a:t>
            </a:r>
            <a:r>
              <a:rPr lang="en-US" sz="2800" dirty="0">
                <a:solidFill>
                  <a:srgbClr val="0070C0"/>
                </a:solidFill>
              </a:rPr>
              <a:t>non-characteristic</a:t>
            </a:r>
            <a:r>
              <a:rPr lang="en-US" sz="2800" dirty="0"/>
              <a:t> boundary everything goes right!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2C81FA-2FDD-4D98-0EB9-08E2D5C51A72}"/>
              </a:ext>
            </a:extLst>
          </p:cNvPr>
          <p:cNvSpPr txBox="1"/>
          <p:nvPr/>
        </p:nvSpPr>
        <p:spPr>
          <a:xfrm>
            <a:off x="424754" y="3786001"/>
            <a:ext cx="63978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So far, on the </a:t>
            </a:r>
            <a:r>
              <a:rPr lang="en-US" sz="2800" dirty="0">
                <a:solidFill>
                  <a:srgbClr val="0070C0"/>
                </a:solidFill>
              </a:rPr>
              <a:t>non-characteristic</a:t>
            </a:r>
            <a:r>
              <a:rPr lang="en-US" sz="2800" dirty="0"/>
              <a:t> boundary: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BB01E2-2686-274F-B6C7-09D74B38ADDC}"/>
              </a:ext>
            </a:extLst>
          </p:cNvPr>
          <p:cNvSpPr txBox="1"/>
          <p:nvPr/>
        </p:nvSpPr>
        <p:spPr>
          <a:xfrm>
            <a:off x="1041084" y="4309221"/>
            <a:ext cx="101098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Carnot-</a:t>
            </a:r>
            <a:r>
              <a:rPr lang="en-US" sz="2800" dirty="0" err="1"/>
              <a:t>Carathéodory</a:t>
            </a:r>
            <a:r>
              <a:rPr lang="en-US" sz="2800" dirty="0"/>
              <a:t> geometry is well-defined and has scaling maps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3BE233-3D6F-0FC9-FAD2-CE5029AC9696}"/>
              </a:ext>
            </a:extLst>
          </p:cNvPr>
          <p:cNvSpPr txBox="1"/>
          <p:nvPr/>
        </p:nvSpPr>
        <p:spPr>
          <a:xfrm>
            <a:off x="3084627" y="5270373"/>
            <a:ext cx="6022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Have subelliptic estimates at every scale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B5CCD1-0FA5-B94C-5F2F-2CE52550B758}"/>
              </a:ext>
            </a:extLst>
          </p:cNvPr>
          <p:cNvSpPr txBox="1"/>
          <p:nvPr/>
        </p:nvSpPr>
        <p:spPr>
          <a:xfrm>
            <a:off x="3401604" y="5793593"/>
            <a:ext cx="53887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Gaussian bounds for heat operators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CD0633-BE49-90D2-9190-BFA7256FA2A3}"/>
              </a:ext>
            </a:extLst>
          </p:cNvPr>
          <p:cNvSpPr txBox="1"/>
          <p:nvPr/>
        </p:nvSpPr>
        <p:spPr>
          <a:xfrm>
            <a:off x="4428711" y="6316813"/>
            <a:ext cx="33345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Good function spaces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47B09D-BC88-6450-8676-339B00C77674}"/>
              </a:ext>
            </a:extLst>
          </p:cNvPr>
          <p:cNvSpPr txBox="1"/>
          <p:nvPr/>
        </p:nvSpPr>
        <p:spPr>
          <a:xfrm>
            <a:off x="394696" y="4832441"/>
            <a:ext cx="114026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Non-characteristic</a:t>
            </a:r>
            <a:r>
              <a:rPr lang="en-US" sz="2800" dirty="0"/>
              <a:t> boundary has well-defined Carnot-</a:t>
            </a:r>
            <a:r>
              <a:rPr lang="en-US" sz="2800" dirty="0" err="1"/>
              <a:t>Carathéodory</a:t>
            </a:r>
            <a:r>
              <a:rPr lang="en-US" sz="2800" dirty="0"/>
              <a:t> geometry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FBFE17E-B8F8-A575-EB3F-576B87DF5FDD}"/>
                  </a:ext>
                </a:extLst>
              </p:cNvPr>
              <p:cNvSpPr txBox="1"/>
              <p:nvPr/>
            </p:nvSpPr>
            <p:spPr>
              <a:xfrm>
                <a:off x="2440119" y="1671034"/>
                <a:ext cx="7311745" cy="5572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Ex: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lit/>
                      </m:rPr>
                      <a:rPr lang="en-US" sz="2800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m:rPr>
                        <m:lit/>
                      </m:rPr>
                      <a:rPr lang="en-US" sz="28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0,0</m:t>
                        </m:r>
                      </m:e>
                    </m:d>
                  </m:oMath>
                </a14:m>
                <a:r>
                  <a:rPr lang="en-US" sz="2800" dirty="0"/>
                  <a:t> is characteristic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FBFE17E-B8F8-A575-EB3F-576B87DF5F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0119" y="1671034"/>
                <a:ext cx="7311745" cy="557204"/>
              </a:xfrm>
              <a:prstGeom prst="rect">
                <a:avLst/>
              </a:prstGeom>
              <a:blipFill>
                <a:blip r:embed="rId3"/>
                <a:stretch>
                  <a:fillRect l="-1667" t="-8696" r="-50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E376217B-CEDE-1F0A-DEA3-61D6F58B610B}"/>
              </a:ext>
            </a:extLst>
          </p:cNvPr>
          <p:cNvSpPr txBox="1"/>
          <p:nvPr/>
        </p:nvSpPr>
        <p:spPr>
          <a:xfrm>
            <a:off x="2159304" y="2216341"/>
            <a:ext cx="78733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Elliptic setting: Boundary is always non-characteristic</a:t>
            </a:r>
          </a:p>
        </p:txBody>
      </p:sp>
    </p:spTree>
    <p:extLst>
      <p:ext uri="{BB962C8B-B14F-4D97-AF65-F5344CB8AC3E}">
        <p14:creationId xmlns:p14="http://schemas.microsoft.com/office/powerpoint/2010/main" val="85526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!!trace2">
            <a:extLst>
              <a:ext uri="{FF2B5EF4-FFF2-40B4-BE49-F238E27FC236}">
                <a16:creationId xmlns:a16="http://schemas.microsoft.com/office/drawing/2014/main" id="{48FDF5F9-3ECB-BEAF-0AAF-3B9E09DFF4C7}"/>
              </a:ext>
            </a:extLst>
          </p:cNvPr>
          <p:cNvSpPr txBox="1"/>
          <p:nvPr/>
        </p:nvSpPr>
        <p:spPr>
          <a:xfrm>
            <a:off x="4286562" y="76934"/>
            <a:ext cx="36188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cap="small" dirty="0">
                <a:solidFill>
                  <a:srgbClr val="0070C0"/>
                </a:solidFill>
              </a:rPr>
              <a:t>Trace Theorems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2008FB-BEEA-3463-DFD8-D3B5B6C262D6}"/>
              </a:ext>
            </a:extLst>
          </p:cNvPr>
          <p:cNvSpPr txBox="1"/>
          <p:nvPr/>
        </p:nvSpPr>
        <p:spPr>
          <a:xfrm>
            <a:off x="104335" y="1318907"/>
            <a:ext cx="48646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Classical function spaces:</a:t>
            </a:r>
            <a:endParaRPr lang="en-US" sz="3200" dirty="0">
              <a:solidFill>
                <a:srgbClr val="00B05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6B62EA-75DD-A0A9-D2CC-853410B49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4009" y="734132"/>
            <a:ext cx="2663982" cy="5847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424A71C-EB0A-2573-2421-8708347B546E}"/>
                  </a:ext>
                </a:extLst>
              </p:cNvPr>
              <p:cNvSpPr txBox="1"/>
              <p:nvPr/>
            </p:nvSpPr>
            <p:spPr>
              <a:xfrm>
                <a:off x="1589066" y="1901374"/>
                <a:ext cx="9013867" cy="787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p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200" dirty="0"/>
                  <a:t>,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3200" dirty="0"/>
                  <a:t>, and is right </a:t>
                </a:r>
                <a:r>
                  <a:rPr lang="en-US" sz="3200" dirty="0">
                    <a:solidFill>
                      <a:srgbClr val="00B050"/>
                    </a:solidFill>
                  </a:rPr>
                  <a:t>invertible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424A71C-EB0A-2573-2421-8708347B54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066" y="1901374"/>
                <a:ext cx="9013867" cy="787716"/>
              </a:xfrm>
              <a:prstGeom prst="rect">
                <a:avLst/>
              </a:prstGeom>
              <a:blipFill>
                <a:blip r:embed="rId3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7FF5841-29EC-4E42-9383-292A4D19F318}"/>
                  </a:ext>
                </a:extLst>
              </p:cNvPr>
              <p:cNvSpPr txBox="1"/>
              <p:nvPr/>
            </p:nvSpPr>
            <p:spPr>
              <a:xfrm>
                <a:off x="4070893" y="2686782"/>
                <a:ext cx="405021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Not so simple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sz="3200" dirty="0"/>
                  <a:t>…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7FF5841-29EC-4E42-9383-292A4D19F3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0893" y="2686782"/>
                <a:ext cx="4050211" cy="584775"/>
              </a:xfrm>
              <a:prstGeom prst="rect">
                <a:avLst/>
              </a:prstGeom>
              <a:blipFill>
                <a:blip r:embed="rId4"/>
                <a:stretch>
                  <a:fillRect l="-3916" t="-12500" r="-256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F34400A6-E5B1-E1D5-B2DC-82140135F76F}"/>
              </a:ext>
            </a:extLst>
          </p:cNvPr>
          <p:cNvSpPr txBox="1"/>
          <p:nvPr/>
        </p:nvSpPr>
        <p:spPr>
          <a:xfrm>
            <a:off x="5652657" y="3517076"/>
            <a:ext cx="40434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, and is right </a:t>
            </a:r>
            <a:r>
              <a:rPr lang="en-US" sz="3200" dirty="0">
                <a:solidFill>
                  <a:srgbClr val="00B050"/>
                </a:solidFill>
              </a:rPr>
              <a:t>invertible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0C03D7-2DD0-A4E9-9D1D-D2F196B03504}"/>
              </a:ext>
            </a:extLst>
          </p:cNvPr>
          <p:cNvSpPr txBox="1"/>
          <p:nvPr/>
        </p:nvSpPr>
        <p:spPr>
          <a:xfrm>
            <a:off x="5644736" y="4542314"/>
            <a:ext cx="40434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, and is right </a:t>
            </a:r>
            <a:r>
              <a:rPr lang="en-US" sz="3200" dirty="0">
                <a:solidFill>
                  <a:srgbClr val="00B050"/>
                </a:solidFill>
              </a:rPr>
              <a:t>invertible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30DF3C4-3474-6BD1-C98B-70AFD1CADC5A}"/>
              </a:ext>
            </a:extLst>
          </p:cNvPr>
          <p:cNvSpPr txBox="1"/>
          <p:nvPr/>
        </p:nvSpPr>
        <p:spPr>
          <a:xfrm>
            <a:off x="616388" y="5567552"/>
            <a:ext cx="1095921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For max sub spaces, same is true on </a:t>
            </a:r>
            <a:r>
              <a:rPr lang="en-US" sz="3200" dirty="0">
                <a:solidFill>
                  <a:srgbClr val="0070C0"/>
                </a:solidFill>
              </a:rPr>
              <a:t>non-characteristic</a:t>
            </a:r>
            <a:r>
              <a:rPr lang="en-US" sz="3200" dirty="0"/>
              <a:t> boundary</a:t>
            </a:r>
          </a:p>
          <a:p>
            <a:pPr algn="ctr"/>
            <a:r>
              <a:rPr lang="en-US" sz="3200" dirty="0"/>
              <a:t>where the boundary has a well-defined CC geometry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C90D694-D3A1-53EF-A6E4-A347D0B447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911" y="4418593"/>
            <a:ext cx="4802572" cy="83221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076D8FB-0B80-2018-0A61-B3095BDA4C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911" y="3459483"/>
            <a:ext cx="4802572" cy="83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6262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Word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6" grpId="0"/>
      <p:bldP spid="19" grpId="0"/>
      <p:bldP spid="2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9A32E64-2168-415A-8F13-FF9B734D37CF}"/>
              </a:ext>
            </a:extLst>
          </p:cNvPr>
          <p:cNvSpPr txBox="1"/>
          <p:nvPr/>
        </p:nvSpPr>
        <p:spPr>
          <a:xfrm>
            <a:off x="4274288" y="76934"/>
            <a:ext cx="36434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</a:rPr>
              <a:t>Lots more to do!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115BDB-55AB-4A5C-8E54-F935EA15FA08}"/>
              </a:ext>
            </a:extLst>
          </p:cNvPr>
          <p:cNvSpPr txBox="1"/>
          <p:nvPr/>
        </p:nvSpPr>
        <p:spPr>
          <a:xfrm>
            <a:off x="497779" y="1428087"/>
            <a:ext cx="95041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Given a result from elliptic PDE:  Ask, does it generalize?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394138-CB5E-4D7C-B9DA-48B905414A04}"/>
              </a:ext>
            </a:extLst>
          </p:cNvPr>
          <p:cNvSpPr txBox="1"/>
          <p:nvPr/>
        </p:nvSpPr>
        <p:spPr>
          <a:xfrm>
            <a:off x="453622" y="2656129"/>
            <a:ext cx="112847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The statement of the generalization may not be obvious:  need the</a:t>
            </a:r>
          </a:p>
          <a:p>
            <a:r>
              <a:rPr lang="en-US" sz="3200" dirty="0"/>
              <a:t>right geometry, function spaces, operators, etc.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6CDD9-4E97-48A1-BF1F-21AC32DE7118}"/>
              </a:ext>
            </a:extLst>
          </p:cNvPr>
          <p:cNvSpPr txBox="1"/>
          <p:nvPr/>
        </p:nvSpPr>
        <p:spPr>
          <a:xfrm>
            <a:off x="497779" y="4353901"/>
            <a:ext cx="59827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New proof is probably needed, too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1EE7B6-357D-44FD-952D-7B1C862AD933}"/>
              </a:ext>
            </a:extLst>
          </p:cNvPr>
          <p:cNvSpPr txBox="1"/>
          <p:nvPr/>
        </p:nvSpPr>
        <p:spPr>
          <a:xfrm>
            <a:off x="504511" y="5559231"/>
            <a:ext cx="62140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This has worked many times already</a:t>
            </a:r>
          </a:p>
        </p:txBody>
      </p:sp>
    </p:spTree>
    <p:extLst>
      <p:ext uri="{BB962C8B-B14F-4D97-AF65-F5344CB8AC3E}">
        <p14:creationId xmlns:p14="http://schemas.microsoft.com/office/powerpoint/2010/main" val="43338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F3D08E-AA1A-6B41-822E-322A34914E02}"/>
              </a:ext>
            </a:extLst>
          </p:cNvPr>
          <p:cNvSpPr txBox="1"/>
          <p:nvPr/>
        </p:nvSpPr>
        <p:spPr>
          <a:xfrm>
            <a:off x="4438399" y="2643309"/>
            <a:ext cx="33152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7030A0"/>
                </a:solidFill>
              </a:rPr>
              <a:t>Thank you!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834D5B-E655-FC49-82E6-BAC64019EA36}"/>
              </a:ext>
            </a:extLst>
          </p:cNvPr>
          <p:cNvSpPr txBox="1"/>
          <p:nvPr/>
        </p:nvSpPr>
        <p:spPr>
          <a:xfrm>
            <a:off x="4592127" y="3891763"/>
            <a:ext cx="3007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street@math.wisc.edu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856779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Char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2544</TotalTime>
  <Words>2094</Words>
  <Application>Microsoft Office PowerPoint</Application>
  <PresentationFormat>Widescreen</PresentationFormat>
  <Paragraphs>442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Aptos</vt:lpstr>
      <vt:lpstr>Aptos Display</vt:lpstr>
      <vt:lpstr>Arial</vt:lpstr>
      <vt:lpstr>Calibri</vt:lpstr>
      <vt:lpstr>Calibri Light</vt:lpstr>
      <vt:lpstr>Cambria Math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T STREET</dc:creator>
  <cp:lastModifiedBy>Brian Street</cp:lastModifiedBy>
  <cp:revision>152</cp:revision>
  <dcterms:created xsi:type="dcterms:W3CDTF">2021-11-09T15:18:48Z</dcterms:created>
  <dcterms:modified xsi:type="dcterms:W3CDTF">2026-05-28T09:03:53Z</dcterms:modified>
</cp:coreProperties>
</file>