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71" r:id="rId4"/>
    <p:sldId id="267" r:id="rId5"/>
    <p:sldId id="268" r:id="rId6"/>
    <p:sldId id="287" r:id="rId7"/>
    <p:sldId id="319" r:id="rId8"/>
    <p:sldId id="286" r:id="rId9"/>
    <p:sldId id="288" r:id="rId10"/>
    <p:sldId id="289" r:id="rId11"/>
    <p:sldId id="290" r:id="rId12"/>
    <p:sldId id="311" r:id="rId13"/>
    <p:sldId id="312" r:id="rId14"/>
    <p:sldId id="300" r:id="rId15"/>
    <p:sldId id="315" r:id="rId16"/>
    <p:sldId id="316" r:id="rId17"/>
    <p:sldId id="313" r:id="rId18"/>
    <p:sldId id="314" r:id="rId19"/>
    <p:sldId id="317" r:id="rId20"/>
    <p:sldId id="325" r:id="rId21"/>
    <p:sldId id="320" r:id="rId22"/>
    <p:sldId id="321" r:id="rId23"/>
    <p:sldId id="322" r:id="rId24"/>
    <p:sldId id="323" r:id="rId25"/>
    <p:sldId id="324" r:id="rId26"/>
    <p:sldId id="31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2DB05A-4943-49F8-89FD-ECD4935AC76B}" v="2" dt="2026-04-23T15:11:42.8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3" d="100"/>
          <a:sy n="123" d="100"/>
        </p:scale>
        <p:origin x="13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T STREET" userId="184f0a42-710a-472f-ae32-5d88f7618c37" providerId="ADAL" clId="{36AC37F3-A668-46F9-BFAA-4EB55074D077}"/>
    <pc:docChg chg="custSel modSld">
      <pc:chgData name="BRIAN T STREET" userId="184f0a42-710a-472f-ae32-5d88f7618c37" providerId="ADAL" clId="{36AC37F3-A668-46F9-BFAA-4EB55074D077}" dt="2026-04-11T16:45:56.813" v="21" actId="12788"/>
      <pc:docMkLst>
        <pc:docMk/>
      </pc:docMkLst>
      <pc:sldChg chg="delSp modSp mod delAnim">
        <pc:chgData name="BRIAN T STREET" userId="184f0a42-710a-472f-ae32-5d88f7618c37" providerId="ADAL" clId="{36AC37F3-A668-46F9-BFAA-4EB55074D077}" dt="2026-04-11T16:45:56.813" v="21" actId="12788"/>
        <pc:sldMkLst>
          <pc:docMk/>
          <pc:sldMk cId="928297480" sldId="257"/>
        </pc:sldMkLst>
        <pc:spChg chg="mod">
          <ac:chgData name="BRIAN T STREET" userId="184f0a42-710a-472f-ae32-5d88f7618c37" providerId="ADAL" clId="{36AC37F3-A668-46F9-BFAA-4EB55074D077}" dt="2026-04-11T16:45:56.813" v="21" actId="12788"/>
          <ac:spMkLst>
            <pc:docMk/>
            <pc:sldMk cId="928297480" sldId="257"/>
            <ac:spMk id="13" creationId="{037A90D1-DF0A-EE81-1EA6-447212D0303A}"/>
          </ac:spMkLst>
        </pc:spChg>
      </pc:sldChg>
    </pc:docChg>
  </pc:docChgLst>
  <pc:docChgLst>
    <pc:chgData name="Brian Street" userId="184f0a42-710a-472f-ae32-5d88f7618c37" providerId="ADAL" clId="{7FBF2CA4-6723-4E7A-91E0-4C8504C145AE}"/>
    <pc:docChg chg="undo custSel addSld delSld modSld">
      <pc:chgData name="Brian Street" userId="184f0a42-710a-472f-ae32-5d88f7618c37" providerId="ADAL" clId="{7FBF2CA4-6723-4E7A-91E0-4C8504C145AE}" dt="2026-04-23T15:12:14.921" v="9281" actId="478"/>
      <pc:docMkLst>
        <pc:docMk/>
      </pc:docMkLst>
      <pc:sldChg chg="addSp delSp modSp add mod modTransition addAnim delAnim modAnim">
        <pc:chgData name="Brian Street" userId="184f0a42-710a-472f-ae32-5d88f7618c37" providerId="ADAL" clId="{7FBF2CA4-6723-4E7A-91E0-4C8504C145AE}" dt="2026-04-10T15:36:51.364" v="8225"/>
        <pc:sldMkLst>
          <pc:docMk/>
          <pc:sldMk cId="2117157670" sldId="286"/>
        </pc:sldMkLst>
      </pc:sldChg>
      <pc:sldChg chg="addSp delSp modSp new mod addAnim delAnim modAnim">
        <pc:chgData name="Brian Street" userId="184f0a42-710a-472f-ae32-5d88f7618c37" providerId="ADAL" clId="{7FBF2CA4-6723-4E7A-91E0-4C8504C145AE}" dt="2026-04-23T15:12:14.921" v="9281" actId="478"/>
        <pc:sldMkLst>
          <pc:docMk/>
          <pc:sldMk cId="396639251" sldId="313"/>
        </pc:sldMkLst>
        <pc:picChg chg="add mod">
          <ac:chgData name="Brian Street" userId="184f0a42-710a-472f-ae32-5d88f7618c37" providerId="ADAL" clId="{7FBF2CA4-6723-4E7A-91E0-4C8504C145AE}" dt="2026-04-23T15:12:12.846" v="9280" actId="1076"/>
          <ac:picMkLst>
            <pc:docMk/>
            <pc:sldMk cId="396639251" sldId="313"/>
            <ac:picMk id="3" creationId="{A3D4652B-2BE9-61D4-11F3-C8D6AE336518}"/>
          </ac:picMkLst>
        </pc:picChg>
        <pc:picChg chg="del mod">
          <ac:chgData name="Brian Street" userId="184f0a42-710a-472f-ae32-5d88f7618c37" providerId="ADAL" clId="{7FBF2CA4-6723-4E7A-91E0-4C8504C145AE}" dt="2026-04-23T15:12:14.921" v="9281" actId="478"/>
          <ac:picMkLst>
            <pc:docMk/>
            <pc:sldMk cId="396639251" sldId="313"/>
            <ac:picMk id="50" creationId="{03560B69-72E2-E937-AFCB-4E5323DD34CB}"/>
          </ac:picMkLst>
        </pc:picChg>
      </pc:sldChg>
      <pc:sldChg chg="addSp delSp modSp new mod modAnim">
        <pc:chgData name="Brian Street" userId="184f0a42-710a-472f-ae32-5d88f7618c37" providerId="ADAL" clId="{7FBF2CA4-6723-4E7A-91E0-4C8504C145AE}" dt="2026-04-10T15:04:01.210" v="7930" actId="20577"/>
        <pc:sldMkLst>
          <pc:docMk/>
          <pc:sldMk cId="3396393503" sldId="317"/>
        </pc:sldMkLst>
        <pc:spChg chg="add mod">
          <ac:chgData name="Brian Street" userId="184f0a42-710a-472f-ae32-5d88f7618c37" providerId="ADAL" clId="{7FBF2CA4-6723-4E7A-91E0-4C8504C145AE}" dt="2026-04-10T15:04:01.210" v="7930" actId="20577"/>
          <ac:spMkLst>
            <pc:docMk/>
            <pc:sldMk cId="3396393503" sldId="317"/>
            <ac:spMk id="7" creationId="{BCC40A51-DC4E-F89F-DE7A-C61C4DE28912}"/>
          </ac:spMkLst>
        </pc:spChg>
      </pc:sldChg>
      <pc:sldChg chg="addSp delSp modSp new mod addAnim delAnim modAnim">
        <pc:chgData name="Brian Street" userId="184f0a42-710a-472f-ae32-5d88f7618c37" providerId="ADAL" clId="{7FBF2CA4-6723-4E7A-91E0-4C8504C145AE}" dt="2026-04-10T15:48:28.679" v="9186"/>
        <pc:sldMkLst>
          <pc:docMk/>
          <pc:sldMk cId="1436833710" sldId="319"/>
        </pc:sldMkLst>
        <pc:spChg chg="add mod">
          <ac:chgData name="Brian Street" userId="184f0a42-710a-472f-ae32-5d88f7618c37" providerId="ADAL" clId="{7FBF2CA4-6723-4E7A-91E0-4C8504C145AE}" dt="2026-04-10T15:21:29.421" v="7934"/>
          <ac:spMkLst>
            <pc:docMk/>
            <pc:sldMk cId="1436833710" sldId="319"/>
            <ac:spMk id="4" creationId="{D5CD9282-0F61-5698-1861-8FB26F1B7FDB}"/>
          </ac:spMkLst>
        </pc:spChg>
        <pc:spChg chg="add mod">
          <ac:chgData name="Brian Street" userId="184f0a42-710a-472f-ae32-5d88f7618c37" providerId="ADAL" clId="{7FBF2CA4-6723-4E7A-91E0-4C8504C145AE}" dt="2026-04-10T15:38:59.820" v="8624"/>
          <ac:spMkLst>
            <pc:docMk/>
            <pc:sldMk cId="1436833710" sldId="319"/>
            <ac:spMk id="5" creationId="{120BAC05-28E3-E344-B494-173E96AE1DF3}"/>
          </ac:spMkLst>
        </pc:spChg>
        <pc:spChg chg="add mod">
          <ac:chgData name="Brian Street" userId="184f0a42-710a-472f-ae32-5d88f7618c37" providerId="ADAL" clId="{7FBF2CA4-6723-4E7A-91E0-4C8504C145AE}" dt="2026-04-10T15:34:57.754" v="8027" actId="1037"/>
          <ac:spMkLst>
            <pc:docMk/>
            <pc:sldMk cId="1436833710" sldId="319"/>
            <ac:spMk id="6" creationId="{54074D03-DA3E-13C4-60DE-6367499BE18B}"/>
          </ac:spMkLst>
        </pc:spChg>
        <pc:spChg chg="add mod">
          <ac:chgData name="Brian Street" userId="184f0a42-710a-472f-ae32-5d88f7618c37" providerId="ADAL" clId="{7FBF2CA4-6723-4E7A-91E0-4C8504C145AE}" dt="2026-04-10T15:34:57.754" v="8027" actId="1037"/>
          <ac:spMkLst>
            <pc:docMk/>
            <pc:sldMk cId="1436833710" sldId="319"/>
            <ac:spMk id="7" creationId="{A23C1727-09CC-D5D1-B182-F461FFB8DC7D}"/>
          </ac:spMkLst>
        </pc:spChg>
        <pc:spChg chg="add mod">
          <ac:chgData name="Brian Street" userId="184f0a42-710a-472f-ae32-5d88f7618c37" providerId="ADAL" clId="{7FBF2CA4-6723-4E7A-91E0-4C8504C145AE}" dt="2026-04-10T15:31:39.880" v="8007" actId="207"/>
          <ac:spMkLst>
            <pc:docMk/>
            <pc:sldMk cId="1436833710" sldId="319"/>
            <ac:spMk id="10" creationId="{AA8D8EC2-EF6E-78E3-D0AB-EE928FC8FFEE}"/>
          </ac:spMkLst>
        </pc:spChg>
        <pc:spChg chg="add mod">
          <ac:chgData name="Brian Street" userId="184f0a42-710a-472f-ae32-5d88f7618c37" providerId="ADAL" clId="{7FBF2CA4-6723-4E7A-91E0-4C8504C145AE}" dt="2026-04-10T15:34:53.845" v="8025" actId="1076"/>
          <ac:spMkLst>
            <pc:docMk/>
            <pc:sldMk cId="1436833710" sldId="319"/>
            <ac:spMk id="14" creationId="{B57E9625-32DA-098E-CE37-2691ECAB380A}"/>
          </ac:spMkLst>
        </pc:spChg>
        <pc:spChg chg="add mod">
          <ac:chgData name="Brian Street" userId="184f0a42-710a-472f-ae32-5d88f7618c37" providerId="ADAL" clId="{7FBF2CA4-6723-4E7A-91E0-4C8504C145AE}" dt="2026-04-10T15:38:21.486" v="8396" actId="1035"/>
          <ac:spMkLst>
            <pc:docMk/>
            <pc:sldMk cId="1436833710" sldId="319"/>
            <ac:spMk id="15" creationId="{5EFD8657-8172-CD4C-3C1C-E9CDB6CFF889}"/>
          </ac:spMkLst>
        </pc:spChg>
        <pc:spChg chg="add mod">
          <ac:chgData name="Brian Street" userId="184f0a42-710a-472f-ae32-5d88f7618c37" providerId="ADAL" clId="{7FBF2CA4-6723-4E7A-91E0-4C8504C145AE}" dt="2026-04-10T15:35:36.478" v="8216" actId="1076"/>
          <ac:spMkLst>
            <pc:docMk/>
            <pc:sldMk cId="1436833710" sldId="319"/>
            <ac:spMk id="16" creationId="{852FE373-CDB0-072F-4405-F13ECDF43F70}"/>
          </ac:spMkLst>
        </pc:spChg>
        <pc:spChg chg="add mod">
          <ac:chgData name="Brian Street" userId="184f0a42-710a-472f-ae32-5d88f7618c37" providerId="ADAL" clId="{7FBF2CA4-6723-4E7A-91E0-4C8504C145AE}" dt="2026-04-10T15:38:42.375" v="8515" actId="1036"/>
          <ac:spMkLst>
            <pc:docMk/>
            <pc:sldMk cId="1436833710" sldId="319"/>
            <ac:spMk id="18" creationId="{3CB7AA75-FD66-6246-6D35-5988E8F8DBB2}"/>
          </ac:spMkLst>
        </pc:spChg>
        <pc:spChg chg="add mod">
          <ac:chgData name="Brian Street" userId="184f0a42-710a-472f-ae32-5d88f7618c37" providerId="ADAL" clId="{7FBF2CA4-6723-4E7A-91E0-4C8504C145AE}" dt="2026-04-10T15:40:51.732" v="8702" actId="20577"/>
          <ac:spMkLst>
            <pc:docMk/>
            <pc:sldMk cId="1436833710" sldId="319"/>
            <ac:spMk id="19" creationId="{B0112B1F-AFAD-9BA3-B4F9-05D5FF52AE92}"/>
          </ac:spMkLst>
        </pc:spChg>
        <pc:spChg chg="add mod">
          <ac:chgData name="Brian Street" userId="184f0a42-710a-472f-ae32-5d88f7618c37" providerId="ADAL" clId="{7FBF2CA4-6723-4E7A-91E0-4C8504C145AE}" dt="2026-04-10T15:39:27.811" v="8630" actId="1076"/>
          <ac:spMkLst>
            <pc:docMk/>
            <pc:sldMk cId="1436833710" sldId="319"/>
            <ac:spMk id="21" creationId="{E6D42EC4-8260-F8E8-6DF1-B7340E6CABE9}"/>
          </ac:spMkLst>
        </pc:spChg>
        <pc:spChg chg="add mod">
          <ac:chgData name="Brian Street" userId="184f0a42-710a-472f-ae32-5d88f7618c37" providerId="ADAL" clId="{7FBF2CA4-6723-4E7A-91E0-4C8504C145AE}" dt="2026-04-10T15:41:43.328" v="8807" actId="1076"/>
          <ac:spMkLst>
            <pc:docMk/>
            <pc:sldMk cId="1436833710" sldId="319"/>
            <ac:spMk id="23" creationId="{BCC4EB9C-6B50-72E0-5D37-83BF387C4C57}"/>
          </ac:spMkLst>
        </pc:spChg>
        <pc:spChg chg="add mod">
          <ac:chgData name="Brian Street" userId="184f0a42-710a-472f-ae32-5d88f7618c37" providerId="ADAL" clId="{7FBF2CA4-6723-4E7A-91E0-4C8504C145AE}" dt="2026-04-10T15:42:24.099" v="8966" actId="1038"/>
          <ac:spMkLst>
            <pc:docMk/>
            <pc:sldMk cId="1436833710" sldId="319"/>
            <ac:spMk id="26" creationId="{3C0F2F4E-4802-3AE0-BDDB-86C51FA9C7F3}"/>
          </ac:spMkLst>
        </pc:spChg>
        <pc:spChg chg="add mod">
          <ac:chgData name="Brian Street" userId="184f0a42-710a-472f-ae32-5d88f7618c37" providerId="ADAL" clId="{7FBF2CA4-6723-4E7A-91E0-4C8504C145AE}" dt="2026-04-10T15:42:28.662" v="8969" actId="20577"/>
          <ac:spMkLst>
            <pc:docMk/>
            <pc:sldMk cId="1436833710" sldId="319"/>
            <ac:spMk id="27" creationId="{0226689E-C2BC-8537-9651-534A2DF1799D}"/>
          </ac:spMkLst>
        </pc:spChg>
        <pc:spChg chg="add mod">
          <ac:chgData name="Brian Street" userId="184f0a42-710a-472f-ae32-5d88f7618c37" providerId="ADAL" clId="{7FBF2CA4-6723-4E7A-91E0-4C8504C145AE}" dt="2026-04-10T15:44:28.923" v="9130" actId="1076"/>
          <ac:spMkLst>
            <pc:docMk/>
            <pc:sldMk cId="1436833710" sldId="319"/>
            <ac:spMk id="29" creationId="{CCDA0671-7BFC-15A7-40E7-C0360E78B7FC}"/>
          </ac:spMkLst>
        </pc:spChg>
        <pc:spChg chg="add mod">
          <ac:chgData name="Brian Street" userId="184f0a42-710a-472f-ae32-5d88f7618c37" providerId="ADAL" clId="{7FBF2CA4-6723-4E7A-91E0-4C8504C145AE}" dt="2026-04-10T15:44:25.724" v="9129" actId="1076"/>
          <ac:spMkLst>
            <pc:docMk/>
            <pc:sldMk cId="1436833710" sldId="319"/>
            <ac:spMk id="30" creationId="{6F15CADB-A7C5-7294-B166-665A9AF5C2F9}"/>
          </ac:spMkLst>
        </pc:spChg>
        <pc:spChg chg="add mod">
          <ac:chgData name="Brian Street" userId="184f0a42-710a-472f-ae32-5d88f7618c37" providerId="ADAL" clId="{7FBF2CA4-6723-4E7A-91E0-4C8504C145AE}" dt="2026-04-10T15:47:00.569" v="9155" actId="692"/>
          <ac:spMkLst>
            <pc:docMk/>
            <pc:sldMk cId="1436833710" sldId="319"/>
            <ac:spMk id="31" creationId="{087D77BD-EE42-7381-7471-88646400D0A0}"/>
          </ac:spMkLst>
        </pc:spChg>
        <pc:spChg chg="add mod">
          <ac:chgData name="Brian Street" userId="184f0a42-710a-472f-ae32-5d88f7618c37" providerId="ADAL" clId="{7FBF2CA4-6723-4E7A-91E0-4C8504C145AE}" dt="2026-04-10T15:47:49.190" v="9179" actId="207"/>
          <ac:spMkLst>
            <pc:docMk/>
            <pc:sldMk cId="1436833710" sldId="319"/>
            <ac:spMk id="32" creationId="{651BCF08-C74F-0E28-F904-24C67E316E5C}"/>
          </ac:spMkLst>
        </pc:spChg>
        <pc:cxnChg chg="add mod">
          <ac:chgData name="Brian Street" userId="184f0a42-710a-472f-ae32-5d88f7618c37" providerId="ADAL" clId="{7FBF2CA4-6723-4E7A-91E0-4C8504C145AE}" dt="2026-04-10T15:37:52.688" v="8229" actId="1038"/>
          <ac:cxnSpMkLst>
            <pc:docMk/>
            <pc:sldMk cId="1436833710" sldId="319"/>
            <ac:cxnSpMk id="9" creationId="{C2E3FEAF-000B-2EFE-E8B7-127F121352E2}"/>
          </ac:cxnSpMkLst>
        </pc:cxnChg>
        <pc:cxnChg chg="add mod">
          <ac:chgData name="Brian Street" userId="184f0a42-710a-472f-ae32-5d88f7618c37" providerId="ADAL" clId="{7FBF2CA4-6723-4E7A-91E0-4C8504C145AE}" dt="2026-04-10T15:34:18.058" v="8020" actId="1076"/>
          <ac:cxnSpMkLst>
            <pc:docMk/>
            <pc:sldMk cId="1436833710" sldId="319"/>
            <ac:cxnSpMk id="12" creationId="{594F14B1-9264-3C24-1DED-18C963A6808B}"/>
          </ac:cxnSpMkLst>
        </pc:cxnChg>
        <pc:cxnChg chg="add mod">
          <ac:chgData name="Brian Street" userId="184f0a42-710a-472f-ae32-5d88f7618c37" providerId="ADAL" clId="{7FBF2CA4-6723-4E7A-91E0-4C8504C145AE}" dt="2026-04-10T15:38:15.558" v="8384" actId="1035"/>
          <ac:cxnSpMkLst>
            <pc:docMk/>
            <pc:sldMk cId="1436833710" sldId="319"/>
            <ac:cxnSpMk id="17" creationId="{16E0DCEF-DE5D-1271-4B5D-9DEF0EBA57B6}"/>
          </ac:cxnSpMkLst>
        </pc:cxnChg>
        <pc:cxnChg chg="add mod">
          <ac:chgData name="Brian Street" userId="184f0a42-710a-472f-ae32-5d88f7618c37" providerId="ADAL" clId="{7FBF2CA4-6723-4E7A-91E0-4C8504C145AE}" dt="2026-04-10T15:41:37.764" v="8806" actId="1076"/>
          <ac:cxnSpMkLst>
            <pc:docMk/>
            <pc:sldMk cId="1436833710" sldId="319"/>
            <ac:cxnSpMk id="22" creationId="{5479F3E1-80F6-AE78-9507-545BE645B133}"/>
          </ac:cxnSpMkLst>
        </pc:cxnChg>
      </pc:sldChg>
      <pc:sldChg chg="addSp delSp modSp new mod setBg modAnim">
        <pc:chgData name="Brian Street" userId="184f0a42-710a-472f-ae32-5d88f7618c37" providerId="ADAL" clId="{7FBF2CA4-6723-4E7A-91E0-4C8504C145AE}" dt="2026-04-10T17:17:29.167" v="9213" actId="1076"/>
        <pc:sldMkLst>
          <pc:docMk/>
          <pc:sldMk cId="2135985864" sldId="320"/>
        </pc:sldMkLst>
        <pc:picChg chg="add mod">
          <ac:chgData name="Brian Street" userId="184f0a42-710a-472f-ae32-5d88f7618c37" providerId="ADAL" clId="{7FBF2CA4-6723-4E7A-91E0-4C8504C145AE}" dt="2026-04-10T17:17:29.167" v="9213" actId="1076"/>
          <ac:picMkLst>
            <pc:docMk/>
            <pc:sldMk cId="2135985864" sldId="320"/>
            <ac:picMk id="4" creationId="{8866DD71-42EA-9D8A-2308-65E703AEADEB}"/>
          </ac:picMkLst>
        </pc:picChg>
      </pc:sldChg>
      <pc:sldChg chg="addSp delSp modSp new mod modAnim">
        <pc:chgData name="Brian Street" userId="184f0a42-710a-472f-ae32-5d88f7618c37" providerId="ADAL" clId="{7FBF2CA4-6723-4E7A-91E0-4C8504C145AE}" dt="2026-04-10T17:19:43.500" v="9223"/>
        <pc:sldMkLst>
          <pc:docMk/>
          <pc:sldMk cId="1316808642" sldId="321"/>
        </pc:sldMkLst>
        <pc:picChg chg="add mod">
          <ac:chgData name="Brian Street" userId="184f0a42-710a-472f-ae32-5d88f7618c37" providerId="ADAL" clId="{7FBF2CA4-6723-4E7A-91E0-4C8504C145AE}" dt="2026-04-10T17:17:52.185" v="9215" actId="1076"/>
          <ac:picMkLst>
            <pc:docMk/>
            <pc:sldMk cId="1316808642" sldId="321"/>
            <ac:picMk id="4" creationId="{20525E5C-B9F8-F67A-9CBB-BEAE7ED57448}"/>
          </ac:picMkLst>
        </pc:picChg>
      </pc:sldChg>
      <pc:sldChg chg="addSp delSp modSp new mod modAnim">
        <pc:chgData name="Brian Street" userId="184f0a42-710a-472f-ae32-5d88f7618c37" providerId="ADAL" clId="{7FBF2CA4-6723-4E7A-91E0-4C8504C145AE}" dt="2026-04-10T17:19:48.572" v="9224"/>
        <pc:sldMkLst>
          <pc:docMk/>
          <pc:sldMk cId="1505129650" sldId="322"/>
        </pc:sldMkLst>
        <pc:picChg chg="add mod">
          <ac:chgData name="Brian Street" userId="184f0a42-710a-472f-ae32-5d88f7618c37" providerId="ADAL" clId="{7FBF2CA4-6723-4E7A-91E0-4C8504C145AE}" dt="2026-04-10T17:19:07.613" v="9222" actId="12789"/>
          <ac:picMkLst>
            <pc:docMk/>
            <pc:sldMk cId="1505129650" sldId="322"/>
            <ac:picMk id="4" creationId="{81742414-5C7C-98AB-D1F5-D470C464D806}"/>
          </ac:picMkLst>
        </pc:picChg>
      </pc:sldChg>
      <pc:sldChg chg="addSp delSp modSp new mod modAnim">
        <pc:chgData name="Brian Street" userId="184f0a42-710a-472f-ae32-5d88f7618c37" providerId="ADAL" clId="{7FBF2CA4-6723-4E7A-91E0-4C8504C145AE}" dt="2026-04-10T17:20:26.886" v="9232" actId="12789"/>
        <pc:sldMkLst>
          <pc:docMk/>
          <pc:sldMk cId="623784152" sldId="323"/>
        </pc:sldMkLst>
        <pc:picChg chg="add mod">
          <ac:chgData name="Brian Street" userId="184f0a42-710a-472f-ae32-5d88f7618c37" providerId="ADAL" clId="{7FBF2CA4-6723-4E7A-91E0-4C8504C145AE}" dt="2026-04-10T17:20:26.886" v="9232" actId="12789"/>
          <ac:picMkLst>
            <pc:docMk/>
            <pc:sldMk cId="623784152" sldId="323"/>
            <ac:picMk id="4" creationId="{E32AB6C1-351C-A25E-3397-6D5146D7278C}"/>
          </ac:picMkLst>
        </pc:picChg>
      </pc:sldChg>
      <pc:sldChg chg="addSp delSp modSp new mod modAnim">
        <pc:chgData name="Brian Street" userId="184f0a42-710a-472f-ae32-5d88f7618c37" providerId="ADAL" clId="{7FBF2CA4-6723-4E7A-91E0-4C8504C145AE}" dt="2026-04-10T17:21:11.067" v="9240" actId="12789"/>
        <pc:sldMkLst>
          <pc:docMk/>
          <pc:sldMk cId="579831136" sldId="324"/>
        </pc:sldMkLst>
        <pc:picChg chg="add mod">
          <ac:chgData name="Brian Street" userId="184f0a42-710a-472f-ae32-5d88f7618c37" providerId="ADAL" clId="{7FBF2CA4-6723-4E7A-91E0-4C8504C145AE}" dt="2026-04-10T17:21:11.067" v="9240" actId="12789"/>
          <ac:picMkLst>
            <pc:docMk/>
            <pc:sldMk cId="579831136" sldId="324"/>
            <ac:picMk id="4" creationId="{32341513-821D-8CE1-9D74-DED3DCFCC1B8}"/>
          </ac:picMkLst>
        </pc:picChg>
      </pc:sldChg>
      <pc:sldChg chg="addSp delSp modSp new mod modTransition">
        <pc:chgData name="Brian Street" userId="184f0a42-710a-472f-ae32-5d88f7618c37" providerId="ADAL" clId="{7FBF2CA4-6723-4E7A-91E0-4C8504C145AE}" dt="2026-04-10T17:22:05.339" v="9264"/>
        <pc:sldMkLst>
          <pc:docMk/>
          <pc:sldMk cId="2874394030" sldId="325"/>
        </pc:sldMkLst>
        <pc:spChg chg="add mod">
          <ac:chgData name="Brian Street" userId="184f0a42-710a-472f-ae32-5d88f7618c37" providerId="ADAL" clId="{7FBF2CA4-6723-4E7A-91E0-4C8504C145AE}" dt="2026-04-10T17:21:44.088" v="9263" actId="12789"/>
          <ac:spMkLst>
            <pc:docMk/>
            <pc:sldMk cId="2874394030" sldId="325"/>
            <ac:spMk id="4" creationId="{6F0CE119-3894-5494-F590-7EAB5CF3EF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127AF-8060-4144-8E00-7DC6F9747EA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8EB3A-EFAB-42A1-A688-0924781BD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34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1A0B6-A801-5712-EC04-1C1403D0D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3FBFE-5C09-FE80-2602-EBDBC0555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34270-EA5C-B1E0-2C37-BB6FA5137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16C95-2887-41BF-8D20-B14830F8222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96982-B424-3C12-E7C4-1D650333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00D4C-4A35-6F98-59EF-941CF19D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C8F7A-99C0-44DA-B33E-5073A50AB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425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3615D-40B0-04A3-F29E-D876676BB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89934-1DA7-2250-0E46-11C3A885B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FA177-A6DD-2C3D-E3C0-7A778EC8D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16C95-2887-41BF-8D20-B14830F8222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71389-8722-7F25-43E6-98FD8298D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CD09D-96E7-985E-616E-DA00522A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C8F7A-99C0-44DA-B33E-5073A50AB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0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1727A-039B-8697-22E5-5653E7E01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B977B-AB69-815F-B502-4CC3A3CB9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82189-A67F-CD87-5426-9FD7614AE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16C95-2887-41BF-8D20-B14830F8222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DA920-8C6B-27FA-A122-45937555A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7889B-442B-ABA1-A285-5CB7BEB7F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C8F7A-99C0-44DA-B33E-5073A50AB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15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F0CC5-5C0A-C54D-8F78-C3779DCB7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81001-C9E9-F926-61FA-FC9C3FEBD1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BB3481-8022-35CC-BCBC-9B3C6EB55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656D3F-2B10-6198-1CC4-4669BA641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16C95-2887-41BF-8D20-B14830F8222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F120F1-A31A-FDE0-326B-DF4D2200E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5EC794-7330-0A34-E5B7-00DFFFC62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C8F7A-99C0-44DA-B33E-5073A50AB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777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71020-41B6-4A0F-82A2-E85BE6FEF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33812-E2B4-2126-F220-A9EA468BE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368C84-D8DA-DBE0-50AE-74D73CA57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3CD66-5661-5CBB-8B21-CE394204D5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BA63EA-9FF8-D405-1A44-3FBA5DCCA4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2A6BD5-778B-D77F-67A5-07E61D419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16C95-2887-41BF-8D20-B14830F8222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716DBA-E2D0-B44E-E404-FC97FF70C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7514D7-9A48-76DA-991B-9F3F5A846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C8F7A-99C0-44DA-B33E-5073A50AB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80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63D34-D696-403E-C0CA-860C03C69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CF70DF-5E82-8E16-2181-40F078657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16C95-2887-41BF-8D20-B14830F8222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268AB1-8709-EE91-9286-80664393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978684-4987-430A-6870-DF6DD0B27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C8F7A-99C0-44DA-B33E-5073A50AB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05970B-9E01-DCE1-A039-326227FFE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16C95-2887-41BF-8D20-B14830F8222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506F6D-4506-32A2-2F08-7E8B6348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90217-7C1C-026A-DEF8-43462A4A6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C8F7A-99C0-44DA-B33E-5073A50AB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47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9C3AA-FE8F-32D0-906C-6EF1F99B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4D698-377E-5C1E-7FDE-6DE6CBFFC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933CC-F73C-E939-161A-4D581075F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743258-384F-DAA6-6EAC-A5EBBA67E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16C95-2887-41BF-8D20-B14830F8222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F49BE6-16D4-A661-1E42-16648C4DA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4EAA1A-0DAA-AAEB-C158-A71CC14C8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C8F7A-99C0-44DA-B33E-5073A50AB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79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03F4F-D7C6-11DA-A59A-B33F6124C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722F1A-52F6-0A79-CC0B-6626A33B8F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774D0-C950-352D-58E4-C1DEA7271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8F2F99-A256-4230-4D6A-C9F97077B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16C95-2887-41BF-8D20-B14830F8222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B00DE-C943-BC85-D33E-BB037CB8F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93C6B-10E3-E382-C272-EDC8897A9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C8F7A-99C0-44DA-B33E-5073A50AB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74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A46FD-329E-65D7-A034-E824903D1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B873E3-F997-0B24-1C93-BFD621C8A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A4188-C7C5-8F5F-BFF2-4204C1C5D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16C95-2887-41BF-8D20-B14830F8222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85867-711F-CB2D-A0EC-791382C20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B7BCF-431C-A76B-3089-B2FE62000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C8F7A-99C0-44DA-B33E-5073A50AB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27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9928F6-2A60-7D67-F83C-FEBC4D2AE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AAF132-3BC1-3DDE-E765-B8374EDA8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827B8-5373-B706-737F-D4A550CAC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16C95-2887-41BF-8D20-B14830F8222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377F8-CAF4-F6C2-1428-DE9BA7BAF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C03DC-707A-5A98-AE90-466F1A396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C8F7A-99C0-44DA-B33E-5073A50AB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0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EC9741-0BB3-DE26-14C7-7DDF7F1DB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3C0B1-F6C0-65A1-F301-CFA238F6A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060C7-7DA6-2360-2784-B2EAA1E387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516C95-2887-41BF-8D20-B14830F82225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AA03F-11AD-59DB-B8F1-32F508A75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AA150-0E4F-B448-A9E9-BD5D93EAF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1C8F7A-99C0-44DA-B33E-5073A50AB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46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10" Type="http://schemas.openxmlformats.org/officeDocument/2006/relationships/image" Target="../media/image170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4.emf"/><Relationship Id="rId7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8.emf"/><Relationship Id="rId7" Type="http://schemas.openxmlformats.org/officeDocument/2006/relationships/image" Target="../media/image12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3.png"/><Relationship Id="rId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0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7" Type="http://schemas.openxmlformats.org/officeDocument/2006/relationships/image" Target="../media/image45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0.png"/><Relationship Id="rId5" Type="http://schemas.openxmlformats.org/officeDocument/2006/relationships/image" Target="../media/image370.png"/><Relationship Id="rId4" Type="http://schemas.openxmlformats.org/officeDocument/2006/relationships/image" Target="../media/image3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0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0.png"/><Relationship Id="rId7" Type="http://schemas.openxmlformats.org/officeDocument/2006/relationships/image" Target="../media/image55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9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5198AE-3AD2-9023-65CC-75E2331DF310}"/>
              </a:ext>
            </a:extLst>
          </p:cNvPr>
          <p:cNvSpPr txBox="1"/>
          <p:nvPr/>
        </p:nvSpPr>
        <p:spPr>
          <a:xfrm>
            <a:off x="2369114" y="1865621"/>
            <a:ext cx="7453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Singular Integrals and PDEs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D33B01-0871-66AB-5824-6EE4BB563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7920" y="5959246"/>
            <a:ext cx="894080" cy="8987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F993D9-A257-8DAA-CB62-1589EDB278AF}"/>
              </a:ext>
            </a:extLst>
          </p:cNvPr>
          <p:cNvSpPr txBox="1"/>
          <p:nvPr/>
        </p:nvSpPr>
        <p:spPr>
          <a:xfrm>
            <a:off x="5098032" y="3760767"/>
            <a:ext cx="1995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Brian Street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61656C-9273-19E3-4970-90D2EF259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806" y="4419345"/>
            <a:ext cx="3354386" cy="10734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92BC635-7C30-1299-6C9A-3D289038D618}"/>
                  </a:ext>
                </a:extLst>
              </p:cNvPr>
              <p:cNvSpPr txBox="1"/>
              <p:nvPr/>
            </p:nvSpPr>
            <p:spPr>
              <a:xfrm>
                <a:off x="5036187" y="2936305"/>
                <a:ext cx="21196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Beyond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92BC635-7C30-1299-6C9A-3D289038D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187" y="2936305"/>
                <a:ext cx="2119619" cy="584775"/>
              </a:xfrm>
              <a:prstGeom prst="rect">
                <a:avLst/>
              </a:prstGeom>
              <a:blipFill>
                <a:blip r:embed="rId4"/>
                <a:stretch>
                  <a:fillRect l="-7184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943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E7508C-DD11-CE54-56FD-2E1D5D1FE834}"/>
              </a:ext>
            </a:extLst>
          </p:cNvPr>
          <p:cNvSpPr txBox="1"/>
          <p:nvPr/>
        </p:nvSpPr>
        <p:spPr>
          <a:xfrm>
            <a:off x="5152793" y="153423"/>
            <a:ext cx="18864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Last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CEB9AC-ACDF-65BA-4FE3-1983B85E71C7}"/>
                  </a:ext>
                </a:extLst>
              </p:cNvPr>
              <p:cNvSpPr txBox="1"/>
              <p:nvPr/>
            </p:nvSpPr>
            <p:spPr>
              <a:xfrm>
                <a:off x="583007" y="945080"/>
                <a:ext cx="8194294" cy="5898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800" dirty="0"/>
                  <a:t>=Singular Integral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: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subHide m:val="on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e>
                    </m:nary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CEB9AC-ACDF-65BA-4FE3-1983B85E7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07" y="945080"/>
                <a:ext cx="8194294" cy="589841"/>
              </a:xfrm>
              <a:prstGeom prst="rect">
                <a:avLst/>
              </a:prstGeom>
              <a:blipFill>
                <a:blip r:embed="rId2"/>
                <a:stretch>
                  <a:fillRect t="-7216" b="-19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3CA711-4137-AC39-D855-A26A14A4C3D9}"/>
                  </a:ext>
                </a:extLst>
              </p:cNvPr>
              <p:cNvSpPr txBox="1"/>
              <p:nvPr/>
            </p:nvSpPr>
            <p:spPr>
              <a:xfrm>
                <a:off x="1129192" y="1534921"/>
                <a:ext cx="63159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800" dirty="0"/>
                  <a:t> is  </a:t>
                </a:r>
                <a:r>
                  <a:rPr lang="en-US" sz="2800" dirty="0" err="1"/>
                  <a:t>pseudolocal</a:t>
                </a:r>
                <a:r>
                  <a:rPr lang="en-US" sz="2800" dirty="0"/>
                  <a:t>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3CA711-4137-AC39-D855-A26A14A4C3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192" y="1534921"/>
                <a:ext cx="6315960" cy="523220"/>
              </a:xfrm>
              <a:prstGeom prst="rect">
                <a:avLst/>
              </a:prstGeom>
              <a:blipFill>
                <a:blip r:embed="rId3"/>
                <a:stretch>
                  <a:fillRect t="-1279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ADDAA6-64B8-58AD-4CBA-5133F5403CAE}"/>
                  </a:ext>
                </a:extLst>
              </p:cNvPr>
              <p:cNvSpPr txBox="1"/>
              <p:nvPr/>
            </p:nvSpPr>
            <p:spPr>
              <a:xfrm>
                <a:off x="1129192" y="2058141"/>
                <a:ext cx="21203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: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ADDAA6-64B8-58AD-4CBA-5133F5403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192" y="2058141"/>
                <a:ext cx="212032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9FC7B6-5AAC-EF64-9CC5-721275FB6BDC}"/>
                  </a:ext>
                </a:extLst>
              </p:cNvPr>
              <p:cNvSpPr txBox="1"/>
              <p:nvPr/>
            </p:nvSpPr>
            <p:spPr>
              <a:xfrm>
                <a:off x="1129192" y="2460897"/>
                <a:ext cx="59332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translation by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</m:sSub>
                  </m:oMath>
                </a14:m>
                <a:r>
                  <a:rPr lang="en-US" sz="2800" dirty="0"/>
                  <a:t>=dilation by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9FC7B6-5AAC-EF64-9CC5-721275FB6B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192" y="2460897"/>
                <a:ext cx="5933291" cy="523220"/>
              </a:xfrm>
              <a:prstGeom prst="rect">
                <a:avLst/>
              </a:prstGeom>
              <a:blipFill>
                <a:blip r:embed="rId5"/>
                <a:stretch>
                  <a:fillRect t="-1279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00D42F9-662C-B1AD-E668-2483FB55BDB9}"/>
                  </a:ext>
                </a:extLst>
              </p:cNvPr>
              <p:cNvSpPr txBox="1"/>
              <p:nvPr/>
            </p:nvSpPr>
            <p:spPr>
              <a:xfrm>
                <a:off x="1101943" y="2984117"/>
                <a:ext cx="757983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</m:sSub>
                  </m:oMath>
                </a14:m>
                <a:r>
                  <a:rPr lang="en-US" sz="2800" dirty="0"/>
                  <a:t> satisfies the above uniformly in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00D42F9-662C-B1AD-E668-2483FB55B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943" y="2984117"/>
                <a:ext cx="7579832" cy="523220"/>
              </a:xfrm>
              <a:prstGeom prst="rect">
                <a:avLst/>
              </a:prstGeom>
              <a:blipFill>
                <a:blip r:embed="rId6"/>
                <a:stretch>
                  <a:fillRect t="-12941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C2D2D39-3B2D-0294-E78A-AB6907881648}"/>
              </a:ext>
            </a:extLst>
          </p:cNvPr>
          <p:cNvSpPr txBox="1"/>
          <p:nvPr/>
        </p:nvSpPr>
        <p:spPr>
          <a:xfrm>
            <a:off x="558459" y="5438794"/>
            <a:ext cx="77912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More generally, nilpotent Lie groups with dilations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99779D-0643-D132-A6A2-59C8FD43A4D7}"/>
                  </a:ext>
                </a:extLst>
              </p:cNvPr>
              <p:cNvSpPr txBox="1"/>
              <p:nvPr/>
            </p:nvSpPr>
            <p:spPr>
              <a:xfrm>
                <a:off x="442144" y="3507337"/>
                <a:ext cx="11307711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Bounded on lots of spaces!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800" dirty="0"/>
                  <a:t> (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1&lt;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r>
                  <a:rPr lang="en-US" sz="2800" dirty="0"/>
                  <a:t>), Sobolev, (Zygmund)-Hölder, </a:t>
                </a:r>
              </a:p>
              <a:p>
                <a:pPr algn="ctr"/>
                <a:r>
                  <a:rPr lang="en-US" sz="2800" dirty="0" err="1"/>
                  <a:t>Besov</a:t>
                </a:r>
                <a:r>
                  <a:rPr lang="en-US" sz="2800" dirty="0"/>
                  <a:t>, Triebel-</a:t>
                </a:r>
                <a:r>
                  <a:rPr lang="en-US" sz="2800" dirty="0" err="1"/>
                  <a:t>Lizorkin</a:t>
                </a:r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99779D-0643-D132-A6A2-59C8FD43A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44" y="3507337"/>
                <a:ext cx="11307711" cy="954107"/>
              </a:xfrm>
              <a:prstGeom prst="rect">
                <a:avLst/>
              </a:prstGeom>
              <a:blipFill>
                <a:blip r:embed="rId7"/>
                <a:stretch>
                  <a:fillRect l="-647" t="-6369" r="-647" b="-16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37A90D1-DF0A-EE81-1EA6-447212D0303A}"/>
              </a:ext>
            </a:extLst>
          </p:cNvPr>
          <p:cNvSpPr txBox="1"/>
          <p:nvPr/>
        </p:nvSpPr>
        <p:spPr>
          <a:xfrm>
            <a:off x="3209826" y="5911623"/>
            <a:ext cx="5772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Carries over (with </a:t>
            </a:r>
            <a:r>
              <a:rPr lang="en-US" sz="2800"/>
              <a:t>obvious changes)!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48CD82-F99E-5EAC-6D62-F6C6854F7F6F}"/>
              </a:ext>
            </a:extLst>
          </p:cNvPr>
          <p:cNvSpPr txBox="1"/>
          <p:nvPr/>
        </p:nvSpPr>
        <p:spPr>
          <a:xfrm>
            <a:off x="1129192" y="4461444"/>
            <a:ext cx="6397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Contains </a:t>
            </a:r>
            <a:r>
              <a:rPr lang="en-US" sz="2800" dirty="0" err="1"/>
              <a:t>parametricies</a:t>
            </a:r>
            <a:r>
              <a:rPr lang="en-US" sz="2800" dirty="0"/>
              <a:t> for elliptic PDOs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A68EFE-2CB0-5D88-7E71-A52CB1E8DBF7}"/>
              </a:ext>
            </a:extLst>
          </p:cNvPr>
          <p:cNvSpPr txBox="1"/>
          <p:nvPr/>
        </p:nvSpPr>
        <p:spPr>
          <a:xfrm>
            <a:off x="3507902" y="6362497"/>
            <a:ext cx="5177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New class of (non-elliptic) PDOs</a:t>
            </a:r>
          </a:p>
        </p:txBody>
      </p:sp>
    </p:spTree>
    <p:extLst>
      <p:ext uri="{BB962C8B-B14F-4D97-AF65-F5344CB8AC3E}">
        <p14:creationId xmlns:p14="http://schemas.microsoft.com/office/powerpoint/2010/main" val="92829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54AF1A-ABF0-D43F-752C-A57046EE801F}"/>
              </a:ext>
            </a:extLst>
          </p:cNvPr>
          <p:cNvSpPr txBox="1"/>
          <p:nvPr/>
        </p:nvSpPr>
        <p:spPr>
          <a:xfrm>
            <a:off x="1708613" y="85917"/>
            <a:ext cx="87747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Spaces of homogeneous type (Coifman—Weiss)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496576-AF8C-7EE4-1892-421FCB25766B}"/>
                  </a:ext>
                </a:extLst>
              </p:cNvPr>
              <p:cNvSpPr txBox="1"/>
              <p:nvPr/>
            </p:nvSpPr>
            <p:spPr>
              <a:xfrm>
                <a:off x="656650" y="868373"/>
                <a:ext cx="316984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r>
                  <a:rPr lang="en-US" sz="2800" dirty="0"/>
                  <a:t>=metric space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496576-AF8C-7EE4-1892-421FCB2576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50" y="868373"/>
                <a:ext cx="3169842" cy="430887"/>
              </a:xfrm>
              <a:prstGeom prst="rect">
                <a:avLst/>
              </a:prstGeom>
              <a:blipFill>
                <a:blip r:embed="rId2"/>
                <a:stretch>
                  <a:fillRect t="-25352" r="-5769" b="-49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C13771-25AB-A102-320E-85A66125D1BF}"/>
                  </a:ext>
                </a:extLst>
              </p:cNvPr>
              <p:cNvSpPr txBox="1"/>
              <p:nvPr/>
            </p:nvSpPr>
            <p:spPr>
              <a:xfrm>
                <a:off x="7407254" y="868372"/>
                <a:ext cx="265111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800" dirty="0"/>
                  <a:t>=Borel measure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C13771-25AB-A102-320E-85A66125D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7254" y="868372"/>
                <a:ext cx="2651110" cy="430887"/>
              </a:xfrm>
              <a:prstGeom prst="rect">
                <a:avLst/>
              </a:prstGeom>
              <a:blipFill>
                <a:blip r:embed="rId3"/>
                <a:stretch>
                  <a:fillRect l="-230" t="-25352" r="-6897" b="-49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019E598-2813-A91F-2E5F-4E7220B005F5}"/>
                  </a:ext>
                </a:extLst>
              </p:cNvPr>
              <p:cNvSpPr txBox="1"/>
              <p:nvPr/>
            </p:nvSpPr>
            <p:spPr>
              <a:xfrm>
                <a:off x="613691" y="1496939"/>
                <a:ext cx="6931128" cy="5786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Main assumption: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,2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≲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019E598-2813-A91F-2E5F-4E7220B00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91" y="1496939"/>
                <a:ext cx="6931128" cy="578685"/>
              </a:xfrm>
              <a:prstGeom prst="rect">
                <a:avLst/>
              </a:prstGeom>
              <a:blipFill>
                <a:blip r:embed="rId4"/>
                <a:stretch>
                  <a:fillRect l="-1847" t="-5319" b="-26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25700CB-4BA7-2A8F-253A-0D4FAC37E4CF}"/>
                  </a:ext>
                </a:extLst>
              </p:cNvPr>
              <p:cNvSpPr txBox="1"/>
              <p:nvPr/>
            </p:nvSpPr>
            <p:spPr>
              <a:xfrm>
                <a:off x="656650" y="2215425"/>
                <a:ext cx="52194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,2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25700CB-4BA7-2A8F-253A-0D4FAC37E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50" y="2215425"/>
                <a:ext cx="5219442" cy="523220"/>
              </a:xfrm>
              <a:prstGeom prst="rect">
                <a:avLst/>
              </a:prstGeom>
              <a:blipFill>
                <a:blip r:embed="rId5"/>
                <a:stretch>
                  <a:fillRect l="-2453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66BCD0C-F398-2836-1B59-EBD453244AD8}"/>
                  </a:ext>
                </a:extLst>
              </p:cNvPr>
              <p:cNvSpPr txBox="1"/>
              <p:nvPr/>
            </p:nvSpPr>
            <p:spPr>
              <a:xfrm>
                <a:off x="656650" y="2901871"/>
                <a:ext cx="8673978" cy="5898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Singular Integral Operator: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subHide m:val="on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nary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66BCD0C-F398-2836-1B59-EBD453244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50" y="2901871"/>
                <a:ext cx="8673978" cy="589841"/>
              </a:xfrm>
              <a:prstGeom prst="rect">
                <a:avLst/>
              </a:prstGeom>
              <a:blipFill>
                <a:blip r:embed="rId6"/>
                <a:stretch>
                  <a:fillRect l="-1476" t="-7216" b="-19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FB1090-3B1E-0264-0568-FD8F2C3DE333}"/>
                  </a:ext>
                </a:extLst>
              </p:cNvPr>
              <p:cNvSpPr txBox="1"/>
              <p:nvPr/>
            </p:nvSpPr>
            <p:spPr>
              <a:xfrm>
                <a:off x="3849680" y="3491712"/>
                <a:ext cx="4492640" cy="5705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)|≲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FB1090-3B1E-0264-0568-FD8F2C3DE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680" y="3491712"/>
                <a:ext cx="4492640" cy="5705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21400DC6-91BD-A3F6-4399-AE8831C64737}"/>
              </a:ext>
            </a:extLst>
          </p:cNvPr>
          <p:cNvSpPr/>
          <p:nvPr/>
        </p:nvSpPr>
        <p:spPr>
          <a:xfrm rot="10800000">
            <a:off x="6290336" y="4234469"/>
            <a:ext cx="1761294" cy="1282615"/>
          </a:xfrm>
          <a:prstGeom prst="cloud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B2A3A1E-C5D4-3A33-F1C8-4407A7C9D2A2}"/>
                  </a:ext>
                </a:extLst>
              </p:cNvPr>
              <p:cNvSpPr txBox="1"/>
              <p:nvPr/>
            </p:nvSpPr>
            <p:spPr>
              <a:xfrm>
                <a:off x="6634129" y="4724992"/>
                <a:ext cx="12989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B2A3A1E-C5D4-3A33-F1C8-4407A7C9D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4129" y="4724992"/>
                <a:ext cx="1298945" cy="369332"/>
              </a:xfrm>
              <a:prstGeom prst="rect">
                <a:avLst/>
              </a:prstGeom>
              <a:blipFill>
                <a:blip r:embed="rId8"/>
                <a:stretch>
                  <a:fillRect r="-939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08A3752-6198-EBEF-6559-DF03C1DE735D}"/>
              </a:ext>
            </a:extLst>
          </p:cNvPr>
          <p:cNvSpPr txBox="1"/>
          <p:nvPr/>
        </p:nvSpPr>
        <p:spPr>
          <a:xfrm>
            <a:off x="8382555" y="3600588"/>
            <a:ext cx="2100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</a:rPr>
              <a:t>not integrable!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D37205-86DD-0057-B924-6DAFB9373CE3}"/>
              </a:ext>
            </a:extLst>
          </p:cNvPr>
          <p:cNvSpPr txBox="1"/>
          <p:nvPr/>
        </p:nvSpPr>
        <p:spPr>
          <a:xfrm>
            <a:off x="613691" y="4317959"/>
            <a:ext cx="3710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Also need cancellation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C2F2F5D-B67B-795A-1541-5E71D4DDC2C7}"/>
                  </a:ext>
                </a:extLst>
              </p:cNvPr>
              <p:cNvSpPr txBox="1"/>
              <p:nvPr/>
            </p:nvSpPr>
            <p:spPr>
              <a:xfrm>
                <a:off x="613691" y="4875777"/>
                <a:ext cx="43284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Bounded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1&lt;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C2F2F5D-B67B-795A-1541-5E71D4DDC2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91" y="4875777"/>
                <a:ext cx="4328429" cy="523220"/>
              </a:xfrm>
              <a:prstGeom prst="rect">
                <a:avLst/>
              </a:prstGeom>
              <a:blipFill>
                <a:blip r:embed="rId9"/>
                <a:stretch>
                  <a:fillRect l="-2958" t="-1279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9E288C-CE7A-3A54-F0F3-97BB6BCF8ABC}"/>
                  </a:ext>
                </a:extLst>
              </p:cNvPr>
              <p:cNvSpPr txBox="1"/>
              <p:nvPr/>
            </p:nvSpPr>
            <p:spPr>
              <a:xfrm>
                <a:off x="613691" y="5511181"/>
                <a:ext cx="62370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Get function spaces but only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9E288C-CE7A-3A54-F0F3-97BB6BCF8A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91" y="5511181"/>
                <a:ext cx="6237028" cy="523220"/>
              </a:xfrm>
              <a:prstGeom prst="rect">
                <a:avLst/>
              </a:prstGeom>
              <a:blipFill>
                <a:blip r:embed="rId10"/>
                <a:stretch>
                  <a:fillRect l="-2053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75FFA2C-144A-E660-77FA-48B44CB274E2}"/>
              </a:ext>
            </a:extLst>
          </p:cNvPr>
          <p:cNvSpPr txBox="1"/>
          <p:nvPr/>
        </p:nvSpPr>
        <p:spPr>
          <a:xfrm>
            <a:off x="656650" y="6068999"/>
            <a:ext cx="115114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No such thing as infinite smoothness on metric spaces; problem for PDEs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DFCAD-0612-1B0E-D117-4A524CD84044}"/>
              </a:ext>
            </a:extLst>
          </p:cNvPr>
          <p:cNvSpPr txBox="1"/>
          <p:nvPr/>
        </p:nvSpPr>
        <p:spPr>
          <a:xfrm>
            <a:off x="8135150" y="4062253"/>
            <a:ext cx="27154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Translation and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</a:rPr>
              <a:t>dilation invariance!</a:t>
            </a:r>
          </a:p>
        </p:txBody>
      </p:sp>
    </p:spTree>
    <p:extLst>
      <p:ext uri="{BB962C8B-B14F-4D97-AF65-F5344CB8AC3E}">
        <p14:creationId xmlns:p14="http://schemas.microsoft.com/office/powerpoint/2010/main" val="303725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1" grpId="1" animBg="1"/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250CB9-C122-5342-BFC0-F93B97301842}"/>
                  </a:ext>
                </a:extLst>
              </p:cNvPr>
              <p:cNvSpPr txBox="1"/>
              <p:nvPr/>
            </p:nvSpPr>
            <p:spPr>
              <a:xfrm>
                <a:off x="1792813" y="1051861"/>
                <a:ext cx="91514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3200" dirty="0"/>
                  <a:t>=smooth, compact, manifold, w/o </a:t>
                </a:r>
                <a:r>
                  <a:rPr lang="en-US" sz="3200" dirty="0" err="1"/>
                  <a:t>bdry</a:t>
                </a:r>
                <a:r>
                  <a:rPr lang="en-US" sz="3200" dirty="0"/>
                  <a:t> (for now!)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250CB9-C122-5342-BFC0-F93B97301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813" y="1051861"/>
                <a:ext cx="9151480" cy="584775"/>
              </a:xfrm>
              <a:prstGeom prst="rect">
                <a:avLst/>
              </a:prstGeom>
              <a:blipFill>
                <a:blip r:embed="rId2"/>
                <a:stretch>
                  <a:fillRect t="-12632" r="-799" b="-3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4C9A44-459B-FD4A-B7CA-326AAD4C3297}"/>
                  </a:ext>
                </a:extLst>
              </p:cNvPr>
              <p:cNvSpPr txBox="1"/>
              <p:nvPr/>
            </p:nvSpPr>
            <p:spPr>
              <a:xfrm>
                <a:off x="869090" y="2209679"/>
                <a:ext cx="10453817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3200" dirty="0"/>
                  <a:t> vector fields on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3200" dirty="0"/>
                  <a:t>, satisfying </a:t>
                </a:r>
                <a:r>
                  <a:rPr lang="en-US" sz="3200" dirty="0" err="1">
                    <a:solidFill>
                      <a:schemeClr val="accent6">
                        <a:lumMod val="75000"/>
                      </a:schemeClr>
                    </a:solidFill>
                  </a:rPr>
                  <a:t>Hörmander’s</a:t>
                </a:r>
                <a:r>
                  <a:rPr lang="en-US" sz="3200" dirty="0">
                    <a:solidFill>
                      <a:schemeClr val="accent6">
                        <a:lumMod val="75000"/>
                      </a:schemeClr>
                    </a:solidFill>
                  </a:rPr>
                  <a:t> condition </a:t>
                </a:r>
                <a:r>
                  <a:rPr lang="en-US" sz="3200" dirty="0"/>
                  <a:t>of order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3200" dirty="0"/>
                  <a:t>: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4C9A44-459B-FD4A-B7CA-326AAD4C32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90" y="2209679"/>
                <a:ext cx="10453817" cy="1077218"/>
              </a:xfrm>
              <a:prstGeom prst="rect">
                <a:avLst/>
              </a:prstGeom>
              <a:blipFill>
                <a:blip r:embed="rId3"/>
                <a:stretch>
                  <a:fillRect t="-6780" b="-18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71360CC-7944-6247-9DC4-907E02FF6E2F}"/>
                  </a:ext>
                </a:extLst>
              </p:cNvPr>
              <p:cNvSpPr txBox="1"/>
              <p:nvPr/>
            </p:nvSpPr>
            <p:spPr>
              <a:xfrm>
                <a:off x="1977081" y="3286897"/>
                <a:ext cx="8006231" cy="13181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</m:oMath>
                  </m:oMathPara>
                </a14:m>
                <a:endParaRPr lang="en-US" sz="3200" b="0" dirty="0">
                  <a:solidFill>
                    <a:srgbClr val="C00000"/>
                  </a:solidFill>
                </a:endParaRPr>
              </a:p>
              <a:p>
                <a:pPr algn="ctr"/>
                <a:r>
                  <a:rPr lang="en-US" sz="3200" dirty="0">
                    <a:solidFill>
                      <a:srgbClr val="C00000"/>
                    </a:solidFill>
                  </a:rPr>
                  <a:t>(commutators of order m)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71360CC-7944-6247-9DC4-907E02FF6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7081" y="3286897"/>
                <a:ext cx="8006231" cy="1318181"/>
              </a:xfrm>
              <a:prstGeom prst="rect">
                <a:avLst/>
              </a:prstGeom>
              <a:blipFill>
                <a:blip r:embed="rId4"/>
                <a:stretch>
                  <a:fillRect b="-14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093A9CE2-26FB-1148-B2AE-F27AECB84A32}"/>
              </a:ext>
            </a:extLst>
          </p:cNvPr>
          <p:cNvSpPr txBox="1"/>
          <p:nvPr/>
        </p:nvSpPr>
        <p:spPr>
          <a:xfrm>
            <a:off x="2852033" y="4720281"/>
            <a:ext cx="6487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span the tangent space at every point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537AA40-B9B1-4C2A-97B0-886182AF103F}"/>
              </a:ext>
            </a:extLst>
          </p:cNvPr>
          <p:cNvCxnSpPr>
            <a:cxnSpLocks/>
          </p:cNvCxnSpPr>
          <p:nvPr/>
        </p:nvCxnSpPr>
        <p:spPr>
          <a:xfrm flipH="1">
            <a:off x="4907263" y="929177"/>
            <a:ext cx="429654" cy="2998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BB7D476-AC48-4F62-996E-408DEAE2A2B0}"/>
              </a:ext>
            </a:extLst>
          </p:cNvPr>
          <p:cNvSpPr txBox="1"/>
          <p:nvPr/>
        </p:nvSpPr>
        <p:spPr>
          <a:xfrm>
            <a:off x="5260444" y="708036"/>
            <a:ext cx="1517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For simplicity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7200A0-D8FB-B3AA-249B-A6D98EDAD395}"/>
              </a:ext>
            </a:extLst>
          </p:cNvPr>
          <p:cNvSpPr txBox="1"/>
          <p:nvPr/>
        </p:nvSpPr>
        <p:spPr>
          <a:xfrm>
            <a:off x="2079516" y="85917"/>
            <a:ext cx="80329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Case Study: Carnot-</a:t>
            </a:r>
            <a:r>
              <a:rPr lang="en-US" sz="3200" dirty="0" err="1">
                <a:solidFill>
                  <a:srgbClr val="0070C0"/>
                </a:solidFill>
              </a:rPr>
              <a:t>Carathéodory</a:t>
            </a:r>
            <a:r>
              <a:rPr lang="en-US" sz="3200" dirty="0">
                <a:solidFill>
                  <a:srgbClr val="0070C0"/>
                </a:solidFill>
              </a:rPr>
              <a:t> Geometry</a:t>
            </a:r>
          </a:p>
        </p:txBody>
      </p:sp>
    </p:spTree>
    <p:extLst>
      <p:ext uri="{BB962C8B-B14F-4D97-AF65-F5344CB8AC3E}">
        <p14:creationId xmlns:p14="http://schemas.microsoft.com/office/powerpoint/2010/main" val="4625252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A08B3D-71BC-CA41-900D-37C3C0A45279}"/>
              </a:ext>
            </a:extLst>
          </p:cNvPr>
          <p:cNvSpPr txBox="1"/>
          <p:nvPr/>
        </p:nvSpPr>
        <p:spPr>
          <a:xfrm>
            <a:off x="5023270" y="172994"/>
            <a:ext cx="21454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Examples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91FAE9-8F19-4845-9DDF-3D6F9BD47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506" y="1221431"/>
            <a:ext cx="10054377" cy="891574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9F2EDAF-DBF9-7946-83C5-CC221EAE5A89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2631992" y="2014151"/>
            <a:ext cx="577038" cy="4394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FAE1EEF-2E60-FE4C-85E9-4152A3F876CB}"/>
              </a:ext>
            </a:extLst>
          </p:cNvPr>
          <p:cNvSpPr txBox="1"/>
          <p:nvPr/>
        </p:nvSpPr>
        <p:spPr>
          <a:xfrm>
            <a:off x="3209030" y="2222723"/>
            <a:ext cx="1097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order 1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1C44E4A-E98F-CE41-8016-E0AD245F49C2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4306382" y="2030584"/>
            <a:ext cx="577038" cy="42297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A6E204F-C2A5-B242-91F3-1DCBD0A58065}"/>
              </a:ext>
            </a:extLst>
          </p:cNvPr>
          <p:cNvSpPr txBox="1"/>
          <p:nvPr/>
        </p:nvSpPr>
        <p:spPr>
          <a:xfrm>
            <a:off x="9896046" y="2219178"/>
            <a:ext cx="1097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order 2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DE54A3E-7892-5C40-8000-63F2D87DAEAA}"/>
              </a:ext>
            </a:extLst>
          </p:cNvPr>
          <p:cNvCxnSpPr>
            <a:cxnSpLocks/>
          </p:cNvCxnSpPr>
          <p:nvPr/>
        </p:nvCxnSpPr>
        <p:spPr>
          <a:xfrm flipV="1">
            <a:off x="10993398" y="2014151"/>
            <a:ext cx="350108" cy="3336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B01487C8-7AC7-764C-A2CF-55F1A9EDE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040" y="2773144"/>
            <a:ext cx="8314199" cy="8915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AA1B05E-3E63-794D-87B7-0ED4AB8FF601}"/>
                  </a:ext>
                </a:extLst>
              </p:cNvPr>
              <p:cNvSpPr txBox="1"/>
              <p:nvPr/>
            </p:nvSpPr>
            <p:spPr>
              <a:xfrm>
                <a:off x="411988" y="1374830"/>
                <a:ext cx="137351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C00000"/>
                    </a:solidFill>
                  </a:rPr>
                  <a:t>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C0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AA1B05E-3E63-794D-87B7-0ED4AB8FF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88" y="1374830"/>
                <a:ext cx="1373518" cy="584775"/>
              </a:xfrm>
              <a:prstGeom prst="rect">
                <a:avLst/>
              </a:prstGeom>
              <a:blipFill>
                <a:blip r:embed="rId4"/>
                <a:stretch>
                  <a:fillRect l="-11556" t="-12632" r="-10667" b="-3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0430365-8BD2-0941-8FDF-EB58F4F9FB9D}"/>
                  </a:ext>
                </a:extLst>
              </p:cNvPr>
              <p:cNvSpPr txBox="1"/>
              <p:nvPr/>
            </p:nvSpPr>
            <p:spPr>
              <a:xfrm>
                <a:off x="396522" y="2926543"/>
                <a:ext cx="137351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C00000"/>
                    </a:solidFill>
                  </a:rPr>
                  <a:t>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C0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0430365-8BD2-0941-8FDF-EB58F4F9FB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522" y="2926543"/>
                <a:ext cx="1373518" cy="584775"/>
              </a:xfrm>
              <a:prstGeom prst="rect">
                <a:avLst/>
              </a:prstGeom>
              <a:blipFill>
                <a:blip r:embed="rId5"/>
                <a:stretch>
                  <a:fillRect l="-11111" t="-12500" r="-11111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37197A-EC19-4140-B6BC-1520D702A0F7}"/>
                  </a:ext>
                </a:extLst>
              </p:cNvPr>
              <p:cNvSpPr txBox="1"/>
              <p:nvPr/>
            </p:nvSpPr>
            <p:spPr>
              <a:xfrm>
                <a:off x="411988" y="4433008"/>
                <a:ext cx="139948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C00000"/>
                    </a:solidFill>
                  </a:rPr>
                  <a:t>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C0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37197A-EC19-4140-B6BC-1520D702A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88" y="4433008"/>
                <a:ext cx="1399486" cy="584775"/>
              </a:xfrm>
              <a:prstGeom prst="rect">
                <a:avLst/>
              </a:prstGeom>
              <a:blipFill>
                <a:blip r:embed="rId6"/>
                <a:stretch>
                  <a:fillRect l="-11354" t="-12500" r="-1048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B6FE0391-11E5-0D43-8953-2F5CC241A0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4186" y="4287732"/>
            <a:ext cx="4419858" cy="87532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5433BC6-F6C6-1549-8102-4EC9926EB5C6}"/>
              </a:ext>
            </a:extLst>
          </p:cNvPr>
          <p:cNvSpPr txBox="1"/>
          <p:nvPr/>
        </p:nvSpPr>
        <p:spPr>
          <a:xfrm>
            <a:off x="6565559" y="4433008"/>
            <a:ext cx="27973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(Elliptic Setting)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0C55C96-C299-A84C-899D-997857E2E1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2363" y="5650814"/>
            <a:ext cx="6892039" cy="43839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12ED8B2-D615-ED49-93DD-5E36DD2C3F37}"/>
              </a:ext>
            </a:extLst>
          </p:cNvPr>
          <p:cNvSpPr txBox="1"/>
          <p:nvPr/>
        </p:nvSpPr>
        <p:spPr>
          <a:xfrm>
            <a:off x="444700" y="5563380"/>
            <a:ext cx="17676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Notation: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F94B0C1-803E-7341-8DBD-A04F9819E4F7}"/>
              </a:ext>
            </a:extLst>
          </p:cNvPr>
          <p:cNvCxnSpPr>
            <a:cxnSpLocks/>
            <a:stCxn id="31" idx="1"/>
          </p:cNvCxnSpPr>
          <p:nvPr/>
        </p:nvCxnSpPr>
        <p:spPr>
          <a:xfrm flipH="1" flipV="1">
            <a:off x="2784392" y="3575215"/>
            <a:ext cx="577038" cy="4394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9BBE7BE-6108-6144-A2A2-06F954728FD5}"/>
              </a:ext>
            </a:extLst>
          </p:cNvPr>
          <p:cNvSpPr txBox="1"/>
          <p:nvPr/>
        </p:nvSpPr>
        <p:spPr>
          <a:xfrm>
            <a:off x="3361430" y="3783787"/>
            <a:ext cx="1097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order 1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B18DC80-F376-F74E-A5EB-727C772DF437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4458782" y="3591648"/>
            <a:ext cx="577038" cy="42297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1E56DA1-9DF9-8842-BB4A-D2FB4197ADBD}"/>
              </a:ext>
            </a:extLst>
          </p:cNvPr>
          <p:cNvSpPr txBox="1"/>
          <p:nvPr/>
        </p:nvSpPr>
        <p:spPr>
          <a:xfrm>
            <a:off x="8108434" y="3792615"/>
            <a:ext cx="1097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order 3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F554849-3741-4C46-AF3C-F3BC530E613C}"/>
              </a:ext>
            </a:extLst>
          </p:cNvPr>
          <p:cNvCxnSpPr>
            <a:cxnSpLocks/>
          </p:cNvCxnSpPr>
          <p:nvPr/>
        </p:nvCxnSpPr>
        <p:spPr>
          <a:xfrm flipV="1">
            <a:off x="9205786" y="3587588"/>
            <a:ext cx="350108" cy="3336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95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23" grpId="0"/>
      <p:bldP spid="24" grpId="0"/>
      <p:bldP spid="25" grpId="0"/>
      <p:bldP spid="27" grpId="0"/>
      <p:bldP spid="29" grpId="0"/>
      <p:bldP spid="31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969D1C-2640-9843-AEF2-72F8B15707C0}"/>
              </a:ext>
            </a:extLst>
          </p:cNvPr>
          <p:cNvSpPr txBox="1"/>
          <p:nvPr/>
        </p:nvSpPr>
        <p:spPr>
          <a:xfrm>
            <a:off x="2480267" y="172994"/>
            <a:ext cx="72314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cap="small" dirty="0">
                <a:solidFill>
                  <a:srgbClr val="0070C0"/>
                </a:solidFill>
              </a:rPr>
              <a:t>Carnot-Carathéodory Geometry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996AB-EF7F-DB43-9AFB-2E2CF2C09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43" y="1303466"/>
            <a:ext cx="1854200" cy="469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A5AA86-9B3B-9A4D-B471-3A6F119DE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214" y="1122238"/>
            <a:ext cx="7726748" cy="9686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CCCF8-0AA3-F941-80CD-0E8214831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778" y="2167014"/>
            <a:ext cx="7392784" cy="993346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0A26738-31B8-7946-8FA9-D84F1BB5CA35}"/>
              </a:ext>
            </a:extLst>
          </p:cNvPr>
          <p:cNvSpPr/>
          <p:nvPr/>
        </p:nvSpPr>
        <p:spPr>
          <a:xfrm>
            <a:off x="2366400" y="3429000"/>
            <a:ext cx="7459200" cy="3024000"/>
          </a:xfrm>
          <a:prstGeom prst="ellipse">
            <a:avLst/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4DD650-2D00-8240-8BCF-B203BC35FB0C}"/>
              </a:ext>
            </a:extLst>
          </p:cNvPr>
          <p:cNvSpPr txBox="1"/>
          <p:nvPr/>
        </p:nvSpPr>
        <p:spPr>
          <a:xfrm>
            <a:off x="5961599" y="4895100"/>
            <a:ext cx="266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41A918B7-89F5-8E42-9CD9-C25E8E0BDA9F}"/>
              </a:ext>
            </a:extLst>
          </p:cNvPr>
          <p:cNvSpPr/>
          <p:nvPr/>
        </p:nvSpPr>
        <p:spPr>
          <a:xfrm>
            <a:off x="6134400" y="3945304"/>
            <a:ext cx="3024000" cy="1033593"/>
          </a:xfrm>
          <a:custGeom>
            <a:avLst/>
            <a:gdLst>
              <a:gd name="connsiteX0" fmla="*/ 0 w 3024000"/>
              <a:gd name="connsiteY0" fmla="*/ 979496 h 1033593"/>
              <a:gd name="connsiteX1" fmla="*/ 619200 w 3024000"/>
              <a:gd name="connsiteY1" fmla="*/ 986696 h 1033593"/>
              <a:gd name="connsiteX2" fmla="*/ 1137600 w 3024000"/>
              <a:gd name="connsiteY2" fmla="*/ 475496 h 1033593"/>
              <a:gd name="connsiteX3" fmla="*/ 2289600 w 3024000"/>
              <a:gd name="connsiteY3" fmla="*/ 576296 h 1033593"/>
              <a:gd name="connsiteX4" fmla="*/ 2224800 w 3024000"/>
              <a:gd name="connsiteY4" fmla="*/ 7496 h 1033593"/>
              <a:gd name="connsiteX5" fmla="*/ 3024000 w 3024000"/>
              <a:gd name="connsiteY5" fmla="*/ 302696 h 103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24000" h="1033593">
                <a:moveTo>
                  <a:pt x="0" y="979496"/>
                </a:moveTo>
                <a:cubicBezTo>
                  <a:pt x="214800" y="1025096"/>
                  <a:pt x="429600" y="1070696"/>
                  <a:pt x="619200" y="986696"/>
                </a:cubicBezTo>
                <a:cubicBezTo>
                  <a:pt x="808800" y="902696"/>
                  <a:pt x="859200" y="543896"/>
                  <a:pt x="1137600" y="475496"/>
                </a:cubicBezTo>
                <a:cubicBezTo>
                  <a:pt x="1416000" y="407096"/>
                  <a:pt x="2108400" y="654296"/>
                  <a:pt x="2289600" y="576296"/>
                </a:cubicBezTo>
                <a:cubicBezTo>
                  <a:pt x="2470800" y="498296"/>
                  <a:pt x="2102400" y="53096"/>
                  <a:pt x="2224800" y="7496"/>
                </a:cubicBezTo>
                <a:cubicBezTo>
                  <a:pt x="2347200" y="-38104"/>
                  <a:pt x="2685600" y="132296"/>
                  <a:pt x="3024000" y="302696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756B2BC-D46D-7541-869A-57027962BE26}"/>
              </a:ext>
            </a:extLst>
          </p:cNvPr>
          <p:cNvSpPr/>
          <p:nvPr/>
        </p:nvSpPr>
        <p:spPr>
          <a:xfrm>
            <a:off x="9127919" y="4203419"/>
            <a:ext cx="178641" cy="185251"/>
          </a:xfrm>
          <a:prstGeom prst="ellipse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0B00F3-B75F-464E-ABE5-C18FAF357192}"/>
              </a:ext>
            </a:extLst>
          </p:cNvPr>
          <p:cNvSpPr txBox="1"/>
          <p:nvPr/>
        </p:nvSpPr>
        <p:spPr>
          <a:xfrm>
            <a:off x="9089294" y="4254817"/>
            <a:ext cx="266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8284381-321A-C043-851F-3213A6ABA35F}"/>
              </a:ext>
            </a:extLst>
          </p:cNvPr>
          <p:cNvCxnSpPr>
            <a:cxnSpLocks/>
          </p:cNvCxnSpPr>
          <p:nvPr/>
        </p:nvCxnSpPr>
        <p:spPr>
          <a:xfrm flipV="1">
            <a:off x="7221600" y="4232250"/>
            <a:ext cx="568800" cy="1869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921F2034-F556-EB46-A987-F157E4FA5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1685" y="4081250"/>
            <a:ext cx="390009" cy="198550"/>
          </a:xfrm>
          <a:prstGeom prst="rect">
            <a:avLst/>
          </a:prstGeom>
          <a:scene3d>
            <a:camera prst="orthographicFront">
              <a:rot lat="0" lon="0" rev="1200000"/>
            </a:camera>
            <a:lightRig rig="threePt" dir="t"/>
          </a:scene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AAC8DD8-4929-074F-A000-093383EAEA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6671" y="3386864"/>
            <a:ext cx="6502400" cy="4699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824B633-B003-614B-B75B-BC24CB219D13}"/>
              </a:ext>
            </a:extLst>
          </p:cNvPr>
          <p:cNvSpPr txBox="1"/>
          <p:nvPr/>
        </p:nvSpPr>
        <p:spPr>
          <a:xfrm>
            <a:off x="1334530" y="3977400"/>
            <a:ext cx="3963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Nagel, Stein, </a:t>
            </a:r>
            <a:r>
              <a:rPr lang="en-US" sz="3200" dirty="0" err="1">
                <a:solidFill>
                  <a:srgbClr val="C00000"/>
                </a:solidFill>
              </a:rPr>
              <a:t>Wainger</a:t>
            </a:r>
            <a:r>
              <a:rPr lang="en-US" sz="3200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CC59B7-23F6-3A43-BE0F-F0A7A14BBB24}"/>
              </a:ext>
            </a:extLst>
          </p:cNvPr>
          <p:cNvSpPr txBox="1"/>
          <p:nvPr/>
        </p:nvSpPr>
        <p:spPr>
          <a:xfrm>
            <a:off x="1894703" y="4588715"/>
            <a:ext cx="7906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Calderón-</a:t>
            </a:r>
            <a:r>
              <a:rPr lang="en-US" sz="3200" dirty="0" err="1"/>
              <a:t>Zygmund</a:t>
            </a:r>
            <a:r>
              <a:rPr lang="en-US" sz="3200" dirty="0"/>
              <a:t> theory of singular integrals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975ADD-EE22-5E41-B16C-401A5D679C35}"/>
              </a:ext>
            </a:extLst>
          </p:cNvPr>
          <p:cNvSpPr txBox="1"/>
          <p:nvPr/>
        </p:nvSpPr>
        <p:spPr>
          <a:xfrm>
            <a:off x="2604657" y="5105730"/>
            <a:ext cx="73675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One approach: Use                                           </a:t>
            </a:r>
          </a:p>
          <a:p>
            <a:pPr algn="ctr"/>
            <a:r>
              <a:rPr lang="en-US" sz="3200" dirty="0"/>
              <a:t>of pseudodifferential operators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4F3CF17-2FDE-314C-AC2E-9837DC06D985}"/>
              </a:ext>
            </a:extLst>
          </p:cNvPr>
          <p:cNvSpPr/>
          <p:nvPr/>
        </p:nvSpPr>
        <p:spPr>
          <a:xfrm>
            <a:off x="6031840" y="4844300"/>
            <a:ext cx="185607" cy="169212"/>
          </a:xfrm>
          <a:prstGeom prst="ellipse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6872FB-465B-4149-9A3A-70871A4D1B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2216" y="4111076"/>
            <a:ext cx="5160504" cy="417874"/>
          </a:xfrm>
          <a:prstGeom prst="rect">
            <a:avLst/>
          </a:prstGeom>
        </p:spPr>
      </p:pic>
      <p:sp>
        <p:nvSpPr>
          <p:cNvPr id="7" name="!!singular">
            <a:extLst>
              <a:ext uri="{FF2B5EF4-FFF2-40B4-BE49-F238E27FC236}">
                <a16:creationId xmlns:a16="http://schemas.microsoft.com/office/drawing/2014/main" id="{2C74B60B-4495-D379-2D76-2D69FBB0188C}"/>
              </a:ext>
            </a:extLst>
          </p:cNvPr>
          <p:cNvSpPr txBox="1"/>
          <p:nvPr/>
        </p:nvSpPr>
        <p:spPr>
          <a:xfrm>
            <a:off x="6163828" y="5104573"/>
            <a:ext cx="4561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singular integral operators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35BFE6-5AF3-CD57-4E93-E38C1A0631BB}"/>
                  </a:ext>
                </a:extLst>
              </p:cNvPr>
              <p:cNvSpPr txBox="1"/>
              <p:nvPr/>
            </p:nvSpPr>
            <p:spPr>
              <a:xfrm>
                <a:off x="4086649" y="6126154"/>
                <a:ext cx="401590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35BFE6-5AF3-CD57-4E93-E38C1A063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649" y="6126154"/>
                <a:ext cx="4015907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294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/>
      <p:bldP spid="6" grpId="1"/>
      <p:bldP spid="11" grpId="0" animBg="1"/>
      <p:bldP spid="11" grpId="1" animBg="1"/>
      <p:bldP spid="19" grpId="0" animBg="1"/>
      <p:bldP spid="19" grpId="1" animBg="1"/>
      <p:bldP spid="20" grpId="0"/>
      <p:bldP spid="20" grpId="1"/>
      <p:bldP spid="25" grpId="0"/>
      <p:bldP spid="27" grpId="0"/>
      <p:bldP spid="28" grpId="0"/>
      <p:bldP spid="3" grpId="0" animBg="1"/>
      <p:bldP spid="3" grpId="1" animBg="1"/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CD9282-0F61-5698-1861-8FB26F1B7FDB}"/>
              </a:ext>
            </a:extLst>
          </p:cNvPr>
          <p:cNvSpPr txBox="1"/>
          <p:nvPr/>
        </p:nvSpPr>
        <p:spPr>
          <a:xfrm>
            <a:off x="2480267" y="172994"/>
            <a:ext cx="72314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cap="small" dirty="0">
                <a:solidFill>
                  <a:srgbClr val="0070C0"/>
                </a:solidFill>
              </a:rPr>
              <a:t>Carnot-Carathéodory Geometry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0BAC05-28E3-E344-B494-173E96AE1DF3}"/>
                  </a:ext>
                </a:extLst>
              </p:cNvPr>
              <p:cNvSpPr txBox="1"/>
              <p:nvPr/>
            </p:nvSpPr>
            <p:spPr>
              <a:xfrm>
                <a:off x="5348103" y="880880"/>
                <a:ext cx="1495794" cy="490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0BAC05-28E3-E344-B494-173E96AE1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103" y="880880"/>
                <a:ext cx="1495794" cy="490840"/>
              </a:xfrm>
              <a:prstGeom prst="rect">
                <a:avLst/>
              </a:prstGeom>
              <a:blipFill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54074D03-DA3E-13C4-60DE-6367499BE18B}"/>
              </a:ext>
            </a:extLst>
          </p:cNvPr>
          <p:cNvSpPr/>
          <p:nvPr/>
        </p:nvSpPr>
        <p:spPr>
          <a:xfrm>
            <a:off x="6030685" y="4989007"/>
            <a:ext cx="130629" cy="11555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3C1727-09CC-D5D1-B182-F461FFB8DC7D}"/>
              </a:ext>
            </a:extLst>
          </p:cNvPr>
          <p:cNvSpPr txBox="1"/>
          <p:nvPr/>
        </p:nvSpPr>
        <p:spPr>
          <a:xfrm>
            <a:off x="5780047" y="5184950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2E3FEAF-000B-2EFE-E8B7-127F121352E2}"/>
              </a:ext>
            </a:extLst>
          </p:cNvPr>
          <p:cNvCxnSpPr/>
          <p:nvPr/>
        </p:nvCxnSpPr>
        <p:spPr>
          <a:xfrm flipV="1">
            <a:off x="6095999" y="2456822"/>
            <a:ext cx="0" cy="2421653"/>
          </a:xfrm>
          <a:prstGeom prst="straightConnector1">
            <a:avLst/>
          </a:prstGeom>
          <a:ln w="41275"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Multiplication Sign 9">
            <a:extLst>
              <a:ext uri="{FF2B5EF4-FFF2-40B4-BE49-F238E27FC236}">
                <a16:creationId xmlns:a16="http://schemas.microsoft.com/office/drawing/2014/main" id="{AA8D8EC2-EF6E-78E3-D0AB-EE928FC8FFEE}"/>
              </a:ext>
            </a:extLst>
          </p:cNvPr>
          <p:cNvSpPr/>
          <p:nvPr/>
        </p:nvSpPr>
        <p:spPr>
          <a:xfrm>
            <a:off x="4852735" y="2670923"/>
            <a:ext cx="2486527" cy="224774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4F14B1-9264-3C24-1DED-18C963A6808B}"/>
              </a:ext>
            </a:extLst>
          </p:cNvPr>
          <p:cNvCxnSpPr/>
          <p:nvPr/>
        </p:nvCxnSpPr>
        <p:spPr>
          <a:xfrm>
            <a:off x="6246711" y="5055145"/>
            <a:ext cx="4367048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7E9625-32DA-098E-CE37-2691ECAB380A}"/>
                  </a:ext>
                </a:extLst>
              </p:cNvPr>
              <p:cNvSpPr txBox="1"/>
              <p:nvPr/>
            </p:nvSpPr>
            <p:spPr>
              <a:xfrm>
                <a:off x="8154995" y="5191622"/>
                <a:ext cx="55047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7E9625-32DA-098E-CE37-2691ECAB3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4995" y="5191622"/>
                <a:ext cx="550479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>
            <a:extLst>
              <a:ext uri="{FF2B5EF4-FFF2-40B4-BE49-F238E27FC236}">
                <a16:creationId xmlns:a16="http://schemas.microsoft.com/office/drawing/2014/main" id="{5EFD8657-8172-CD4C-3C1C-E9CDB6CFF889}"/>
              </a:ext>
            </a:extLst>
          </p:cNvPr>
          <p:cNvSpPr/>
          <p:nvPr/>
        </p:nvSpPr>
        <p:spPr>
          <a:xfrm>
            <a:off x="10684357" y="5005333"/>
            <a:ext cx="130629" cy="11555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52FE373-CDB0-072F-4405-F13ECDF43F70}"/>
                  </a:ext>
                </a:extLst>
              </p:cNvPr>
              <p:cNvSpPr txBox="1"/>
              <p:nvPr/>
            </p:nvSpPr>
            <p:spPr>
              <a:xfrm>
                <a:off x="10308813" y="5120889"/>
                <a:ext cx="881715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52FE373-CDB0-072F-4405-F13ECDF43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8813" y="5120889"/>
                <a:ext cx="881715" cy="7146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6E0DCEF-DE5D-1271-4B5D-9DEF0EBA57B6}"/>
              </a:ext>
            </a:extLst>
          </p:cNvPr>
          <p:cNvCxnSpPr/>
          <p:nvPr/>
        </p:nvCxnSpPr>
        <p:spPr>
          <a:xfrm flipV="1">
            <a:off x="10742904" y="2495570"/>
            <a:ext cx="0" cy="2421653"/>
          </a:xfrm>
          <a:prstGeom prst="straightConnector1">
            <a:avLst/>
          </a:prstGeom>
          <a:ln w="41275"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3CB7AA75-FD66-6246-6D35-5988E8F8DBB2}"/>
              </a:ext>
            </a:extLst>
          </p:cNvPr>
          <p:cNvSpPr/>
          <p:nvPr/>
        </p:nvSpPr>
        <p:spPr>
          <a:xfrm>
            <a:off x="10676610" y="2342204"/>
            <a:ext cx="130629" cy="11555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0112B1F-AFAD-9BA3-B4F9-05D5FF52AE92}"/>
                  </a:ext>
                </a:extLst>
              </p:cNvPr>
              <p:cNvSpPr txBox="1"/>
              <p:nvPr/>
            </p:nvSpPr>
            <p:spPr>
              <a:xfrm>
                <a:off x="10243037" y="1553641"/>
                <a:ext cx="997774" cy="720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0112B1F-AFAD-9BA3-B4F9-05D5FF52AE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3037" y="1553641"/>
                <a:ext cx="997774" cy="7203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6D42EC4-8260-F8E8-6DF1-B7340E6CABE9}"/>
                  </a:ext>
                </a:extLst>
              </p:cNvPr>
              <p:cNvSpPr txBox="1"/>
              <p:nvPr/>
            </p:nvSpPr>
            <p:spPr>
              <a:xfrm>
                <a:off x="10807239" y="3240707"/>
                <a:ext cx="697423" cy="4908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6D42EC4-8260-F8E8-6DF1-B7340E6CA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7239" y="3240707"/>
                <a:ext cx="697423" cy="490840"/>
              </a:xfrm>
              <a:prstGeom prst="rect">
                <a:avLst/>
              </a:prstGeom>
              <a:blipFill>
                <a:blip r:embed="rId6"/>
                <a:stretch>
                  <a:fillRect l="-2632" r="-14912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479F3E1-80F6-AE78-9507-545BE645B133}"/>
              </a:ext>
            </a:extLst>
          </p:cNvPr>
          <p:cNvCxnSpPr>
            <a:cxnSpLocks/>
          </p:cNvCxnSpPr>
          <p:nvPr/>
        </p:nvCxnSpPr>
        <p:spPr>
          <a:xfrm flipH="1">
            <a:off x="6167186" y="2398598"/>
            <a:ext cx="4446573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CC4EB9C-6B50-72E0-5D37-83BF387C4C57}"/>
                  </a:ext>
                </a:extLst>
              </p:cNvPr>
              <p:cNvSpPr txBox="1"/>
              <p:nvPr/>
            </p:nvSpPr>
            <p:spPr>
              <a:xfrm>
                <a:off x="8244259" y="1932745"/>
                <a:ext cx="55047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CC4EB9C-6B50-72E0-5D37-83BF387C4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259" y="1932745"/>
                <a:ext cx="550479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3C0F2F4E-4802-3AE0-BDDB-86C51FA9C7F3}"/>
              </a:ext>
            </a:extLst>
          </p:cNvPr>
          <p:cNvSpPr/>
          <p:nvPr/>
        </p:nvSpPr>
        <p:spPr>
          <a:xfrm>
            <a:off x="6024538" y="2339623"/>
            <a:ext cx="130629" cy="11555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226689E-C2BC-8537-9651-534A2DF1799D}"/>
                  </a:ext>
                </a:extLst>
              </p:cNvPr>
              <p:cNvSpPr txBox="1"/>
              <p:nvPr/>
            </p:nvSpPr>
            <p:spPr>
              <a:xfrm>
                <a:off x="5590965" y="1551060"/>
                <a:ext cx="955070" cy="720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226689E-C2BC-8537-9651-534A2DF17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0965" y="1551060"/>
                <a:ext cx="955070" cy="7203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CDA0671-7BFC-15A7-40E7-C0360E78B7FC}"/>
                  </a:ext>
                </a:extLst>
              </p:cNvPr>
              <p:cNvSpPr txBox="1"/>
              <p:nvPr/>
            </p:nvSpPr>
            <p:spPr>
              <a:xfrm>
                <a:off x="886657" y="2168727"/>
                <a:ext cx="3187219" cy="5880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CDA0671-7BFC-15A7-40E7-C0360E78B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657" y="2168727"/>
                <a:ext cx="3187219" cy="58804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F15CADB-A7C5-7294-B166-665A9AF5C2F9}"/>
                  </a:ext>
                </a:extLst>
              </p:cNvPr>
              <p:cNvSpPr txBox="1"/>
              <p:nvPr/>
            </p:nvSpPr>
            <p:spPr>
              <a:xfrm>
                <a:off x="797335" y="3429000"/>
                <a:ext cx="3463897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Can only go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/>
                  <a:t> in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800" dirty="0"/>
                  <a:t>-direction from (0,0)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F15CADB-A7C5-7294-B166-665A9AF5C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335" y="3429000"/>
                <a:ext cx="3463897" cy="954107"/>
              </a:xfrm>
              <a:prstGeom prst="rect">
                <a:avLst/>
              </a:prstGeom>
              <a:blipFill>
                <a:blip r:embed="rId10"/>
                <a:stretch>
                  <a:fillRect t="-6410" r="-2993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Left Brace 30">
            <a:extLst>
              <a:ext uri="{FF2B5EF4-FFF2-40B4-BE49-F238E27FC236}">
                <a16:creationId xmlns:a16="http://schemas.microsoft.com/office/drawing/2014/main" id="{087D77BD-EE42-7381-7471-88646400D0A0}"/>
              </a:ext>
            </a:extLst>
          </p:cNvPr>
          <p:cNvSpPr/>
          <p:nvPr/>
        </p:nvSpPr>
        <p:spPr>
          <a:xfrm>
            <a:off x="5424454" y="2457760"/>
            <a:ext cx="467420" cy="2559575"/>
          </a:xfrm>
          <a:prstGeom prst="leftBrace">
            <a:avLst/>
          </a:prstGeom>
          <a:ln w="317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51BCF08-C74F-0E28-F904-24C67E316E5C}"/>
                  </a:ext>
                </a:extLst>
              </p:cNvPr>
              <p:cNvSpPr txBox="1"/>
              <p:nvPr/>
            </p:nvSpPr>
            <p:spPr>
              <a:xfrm>
                <a:off x="4592788" y="3523389"/>
                <a:ext cx="8844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51BCF08-C74F-0E28-F904-24C67E316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2788" y="3523389"/>
                <a:ext cx="88447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683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 animBg="1"/>
      <p:bldP spid="10" grpId="1" animBg="1"/>
      <p:bldP spid="14" grpId="0"/>
      <p:bldP spid="15" grpId="0" animBg="1"/>
      <p:bldP spid="16" grpId="0"/>
      <p:bldP spid="18" grpId="0" animBg="1"/>
      <p:bldP spid="19" grpId="0"/>
      <p:bldP spid="21" grpId="0"/>
      <p:bldP spid="23" grpId="0"/>
      <p:bldP spid="26" grpId="0" animBg="1"/>
      <p:bldP spid="27" grpId="0"/>
      <p:bldP spid="29" grpId="0"/>
      <p:bldP spid="30" grpId="0"/>
      <p:bldP spid="31" grpId="0" animBg="1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!!singular">
            <a:extLst>
              <a:ext uri="{FF2B5EF4-FFF2-40B4-BE49-F238E27FC236}">
                <a16:creationId xmlns:a16="http://schemas.microsoft.com/office/drawing/2014/main" id="{727D710E-B78E-844E-9800-D0FA1A1BAD25}"/>
              </a:ext>
            </a:extLst>
          </p:cNvPr>
          <p:cNvSpPr txBox="1"/>
          <p:nvPr/>
        </p:nvSpPr>
        <p:spPr>
          <a:xfrm>
            <a:off x="3493429" y="148446"/>
            <a:ext cx="52051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cap="small" dirty="0">
                <a:solidFill>
                  <a:srgbClr val="0070C0"/>
                </a:solidFill>
              </a:rPr>
              <a:t>Singular Integral Operators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82F5DC-8D2D-44A2-BDC5-23D5BE87A48F}"/>
                  </a:ext>
                </a:extLst>
              </p:cNvPr>
              <p:cNvSpPr txBox="1"/>
              <p:nvPr/>
            </p:nvSpPr>
            <p:spPr>
              <a:xfrm>
                <a:off x="681198" y="754837"/>
                <a:ext cx="21203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: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82F5DC-8D2D-44A2-BDC5-23D5BE87A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98" y="754837"/>
                <a:ext cx="2120324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EC13749-3F25-6853-9E06-B4A1C20008BC}"/>
                  </a:ext>
                </a:extLst>
              </p:cNvPr>
              <p:cNvSpPr txBox="1"/>
              <p:nvPr/>
            </p:nvSpPr>
            <p:spPr>
              <a:xfrm>
                <a:off x="3359649" y="754836"/>
                <a:ext cx="340945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p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EC13749-3F25-6853-9E06-B4A1C2000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649" y="754836"/>
                <a:ext cx="340945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945CC3A2-C3EA-A8A4-FD06-69C478BA80AA}"/>
              </a:ext>
            </a:extLst>
          </p:cNvPr>
          <p:cNvSpPr txBox="1"/>
          <p:nvPr/>
        </p:nvSpPr>
        <p:spPr>
          <a:xfrm>
            <a:off x="7622382" y="816392"/>
            <a:ext cx="4494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Uniformly in point and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5B8CB53-D9DB-B7F8-6DB9-78E0EEC96CA7}"/>
                  </a:ext>
                </a:extLst>
              </p:cNvPr>
              <p:cNvSpPr txBox="1"/>
              <p:nvPr/>
            </p:nvSpPr>
            <p:spPr>
              <a:xfrm>
                <a:off x="1957676" y="1378521"/>
                <a:ext cx="296638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Scale 1: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5B8CB53-D9DB-B7F8-6DB9-78E0EEC96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676" y="1378521"/>
                <a:ext cx="2966389" cy="523220"/>
              </a:xfrm>
              <a:prstGeom prst="rect">
                <a:avLst/>
              </a:prstGeom>
              <a:blipFill>
                <a:blip r:embed="rId4"/>
                <a:stretch>
                  <a:fillRect l="-4107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3A244B-ED10-4A32-7AE9-A3BDB03A02A0}"/>
                  </a:ext>
                </a:extLst>
              </p:cNvPr>
              <p:cNvSpPr txBox="1"/>
              <p:nvPr/>
            </p:nvSpPr>
            <p:spPr>
              <a:xfrm>
                <a:off x="6086065" y="1378521"/>
                <a:ext cx="339323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Scale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800" dirty="0"/>
                  <a:t>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3A244B-ED10-4A32-7AE9-A3BDB03A0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6065" y="1378521"/>
                <a:ext cx="3393237" cy="523220"/>
              </a:xfrm>
              <a:prstGeom prst="rect">
                <a:avLst/>
              </a:prstGeom>
              <a:blipFill>
                <a:blip r:embed="rId5"/>
                <a:stretch>
                  <a:fillRect l="-3591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EE4B82-39C2-532B-ABC6-31B3BC25CCAC}"/>
                  </a:ext>
                </a:extLst>
              </p:cNvPr>
              <p:cNvSpPr txBox="1"/>
              <p:nvPr/>
            </p:nvSpPr>
            <p:spPr>
              <a:xfrm>
                <a:off x="306755" y="2002205"/>
                <a:ext cx="63733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We say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: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2800" dirty="0"/>
                  <a:t> is a SIO of order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800" dirty="0"/>
                  <a:t> if: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EE4B82-39C2-532B-ABC6-31B3BC25C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755" y="2002205"/>
                <a:ext cx="6373348" cy="523220"/>
              </a:xfrm>
              <a:prstGeom prst="rect">
                <a:avLst/>
              </a:prstGeom>
              <a:blipFill>
                <a:blip r:embed="rId6"/>
                <a:stretch>
                  <a:fillRect l="-1912" t="-11628" r="-956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0C727489-8962-9F47-3814-59671335BF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3344" y="2390013"/>
            <a:ext cx="6198744" cy="8595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2D9F7D-5B56-DA04-1527-5E7C7B2FC6E1}"/>
                  </a:ext>
                </a:extLst>
              </p:cNvPr>
              <p:cNvSpPr txBox="1"/>
              <p:nvPr/>
            </p:nvSpPr>
            <p:spPr>
              <a:xfrm>
                <a:off x="314798" y="3635399"/>
                <a:ext cx="33998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err="1"/>
                  <a:t>Equiv</a:t>
                </a:r>
                <a:r>
                  <a:rPr lang="en-US" sz="2800" dirty="0"/>
                  <a:t>, for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2D9F7D-5B56-DA04-1527-5E7C7B2FC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98" y="3635399"/>
                <a:ext cx="3399841" cy="523220"/>
              </a:xfrm>
              <a:prstGeom prst="rect">
                <a:avLst/>
              </a:prstGeom>
              <a:blipFill>
                <a:blip r:embed="rId8"/>
                <a:stretch>
                  <a:fillRect l="-3770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A6E11169-4A6A-27A6-02B0-9DA46B5383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1127" y="3531794"/>
            <a:ext cx="6801583" cy="76818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DBE4385-DDD0-3616-95A3-2BFC9B306F3E}"/>
              </a:ext>
            </a:extLst>
          </p:cNvPr>
          <p:cNvSpPr txBox="1"/>
          <p:nvPr/>
        </p:nvSpPr>
        <p:spPr>
          <a:xfrm>
            <a:off x="430714" y="2699381"/>
            <a:ext cx="2211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Pseudolocal</a:t>
            </a:r>
            <a:r>
              <a:rPr lang="en-US" sz="28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AD77C4F-C155-9B49-1D9B-0AE4A48FF5F6}"/>
                  </a:ext>
                </a:extLst>
              </p:cNvPr>
              <p:cNvSpPr txBox="1"/>
              <p:nvPr/>
            </p:nvSpPr>
            <p:spPr>
              <a:xfrm>
                <a:off x="430714" y="4624604"/>
                <a:ext cx="17736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2800" dirty="0"/>
                  <a:t>: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AD77C4F-C155-9B49-1D9B-0AE4A48FF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14" y="4624604"/>
                <a:ext cx="1773691" cy="523220"/>
              </a:xfrm>
              <a:prstGeom prst="rect">
                <a:avLst/>
              </a:prstGeom>
              <a:blipFill>
                <a:blip r:embed="rId10"/>
                <a:stretch>
                  <a:fillRect t="-12941" r="-5842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AD8DA2C-CB90-5F3B-5BDA-A29FABDE9351}"/>
                  </a:ext>
                </a:extLst>
              </p:cNvPr>
              <p:cNvSpPr txBox="1"/>
              <p:nvPr/>
            </p:nvSpPr>
            <p:spPr>
              <a:xfrm>
                <a:off x="2332480" y="4571417"/>
                <a:ext cx="3061671" cy="5786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bSup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AD8DA2C-CB90-5F3B-5BDA-A29FABDE9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480" y="4571417"/>
                <a:ext cx="3061671" cy="57868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A0631A86-8697-5804-2D44-09CC855FCC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68651" y="4571417"/>
            <a:ext cx="6194991" cy="7681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1E2F123-6525-CAB5-C924-689E616C06FF}"/>
                  </a:ext>
                </a:extLst>
              </p:cNvPr>
              <p:cNvSpPr txBox="1"/>
              <p:nvPr/>
            </p:nvSpPr>
            <p:spPr>
              <a:xfrm>
                <a:off x="356782" y="5931790"/>
                <a:ext cx="488948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Can define SIOs of order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1E2F123-6525-CAB5-C924-689E616C06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82" y="5931790"/>
                <a:ext cx="4889480" cy="523220"/>
              </a:xfrm>
              <a:prstGeom prst="rect">
                <a:avLst/>
              </a:prstGeom>
              <a:blipFill>
                <a:blip r:embed="rId13"/>
                <a:stretch>
                  <a:fillRect l="-2618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453F569-EECF-A0DF-F566-BB4B68E52ECF}"/>
                  </a:ext>
                </a:extLst>
              </p:cNvPr>
              <p:cNvSpPr txBox="1"/>
              <p:nvPr/>
            </p:nvSpPr>
            <p:spPr>
              <a:xfrm>
                <a:off x="7419527" y="5914445"/>
                <a:ext cx="3573542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is an SIO of order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453F569-EECF-A0DF-F566-BB4B68E52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9527" y="5914445"/>
                <a:ext cx="3573542" cy="557910"/>
              </a:xfrm>
              <a:prstGeom prst="rect">
                <a:avLst/>
              </a:prstGeom>
              <a:blipFill>
                <a:blip r:embed="rId14"/>
                <a:stretch>
                  <a:fillRect t="-9783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Arrow: Down 1">
            <a:extLst>
              <a:ext uri="{FF2B5EF4-FFF2-40B4-BE49-F238E27FC236}">
                <a16:creationId xmlns:a16="http://schemas.microsoft.com/office/drawing/2014/main" id="{EEBE863C-5786-2076-C3EE-E7D6B8405988}"/>
              </a:ext>
            </a:extLst>
          </p:cNvPr>
          <p:cNvSpPr/>
          <p:nvPr/>
        </p:nvSpPr>
        <p:spPr>
          <a:xfrm>
            <a:off x="5332977" y="1339612"/>
            <a:ext cx="763023" cy="226881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5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7" grpId="0"/>
      <p:bldP spid="20" grpId="0"/>
      <p:bldP spid="21" grpId="0"/>
      <p:bldP spid="22" grpId="0"/>
      <p:bldP spid="25" grpId="0"/>
      <p:bldP spid="26" grpId="0"/>
      <p:bldP spid="2" grpId="0" animBg="1"/>
      <p:bldP spid="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!!singular">
            <a:extLst>
              <a:ext uri="{FF2B5EF4-FFF2-40B4-BE49-F238E27FC236}">
                <a16:creationId xmlns:a16="http://schemas.microsoft.com/office/drawing/2014/main" id="{444935B8-3444-AB13-14DB-91E80EBE916C}"/>
              </a:ext>
            </a:extLst>
          </p:cNvPr>
          <p:cNvSpPr txBox="1"/>
          <p:nvPr/>
        </p:nvSpPr>
        <p:spPr>
          <a:xfrm>
            <a:off x="3493429" y="148446"/>
            <a:ext cx="52051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cap="small" dirty="0">
                <a:solidFill>
                  <a:srgbClr val="0070C0"/>
                </a:solidFill>
              </a:rPr>
              <a:t>Singular Integral Operators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C85177-F04E-2327-1C49-F755223870D4}"/>
                  </a:ext>
                </a:extLst>
              </p:cNvPr>
              <p:cNvSpPr txBox="1"/>
              <p:nvPr/>
            </p:nvSpPr>
            <p:spPr>
              <a:xfrm>
                <a:off x="460269" y="840757"/>
                <a:ext cx="31357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SIOs of order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C85177-F04E-2327-1C49-F755223870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69" y="840757"/>
                <a:ext cx="3135795" cy="523220"/>
              </a:xfrm>
              <a:prstGeom prst="rect">
                <a:avLst/>
              </a:prstGeom>
              <a:blipFill>
                <a:blip r:embed="rId2"/>
                <a:stretch>
                  <a:fillRect l="-4086" t="-1279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B01B04C-AB52-C8DC-D760-3404A24C0C18}"/>
              </a:ext>
            </a:extLst>
          </p:cNvPr>
          <p:cNvSpPr txBox="1"/>
          <p:nvPr/>
        </p:nvSpPr>
        <p:spPr>
          <a:xfrm>
            <a:off x="460269" y="1471513"/>
            <a:ext cx="7048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Filtered algebra: (order s)(order t)=(order </a:t>
            </a:r>
            <a:r>
              <a:rPr lang="en-US" sz="2800" dirty="0" err="1"/>
              <a:t>t+s</a:t>
            </a:r>
            <a:r>
              <a:rPr lang="en-US" sz="28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25B1D1-B21C-56F3-B100-7C29488542AA}"/>
              </a:ext>
            </a:extLst>
          </p:cNvPr>
          <p:cNvSpPr txBox="1"/>
          <p:nvPr/>
        </p:nvSpPr>
        <p:spPr>
          <a:xfrm>
            <a:off x="460269" y="2209805"/>
            <a:ext cx="4796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[(order s),(order t)]=(order </a:t>
            </a:r>
            <a:r>
              <a:rPr lang="en-US" sz="2800" dirty="0" err="1"/>
              <a:t>t+s</a:t>
            </a:r>
            <a:r>
              <a:rPr lang="en-US" sz="2800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70B703-2C29-91FB-4ACB-13054CDDEF3E}"/>
              </a:ext>
            </a:extLst>
          </p:cNvPr>
          <p:cNvSpPr txBox="1"/>
          <p:nvPr/>
        </p:nvSpPr>
        <p:spPr>
          <a:xfrm>
            <a:off x="6707646" y="2232592"/>
            <a:ext cx="281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Not (order t+s-1)!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00AFAC-0B9D-2DCC-B4B6-E3136E4B921C}"/>
                  </a:ext>
                </a:extLst>
              </p:cNvPr>
              <p:cNvSpPr txBox="1"/>
              <p:nvPr/>
            </p:nvSpPr>
            <p:spPr>
              <a:xfrm>
                <a:off x="460269" y="2840249"/>
                <a:ext cx="4787529" cy="5887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Not a bug: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(order 2)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00AFAC-0B9D-2DCC-B4B6-E3136E4B9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69" y="2840249"/>
                <a:ext cx="4787529" cy="588751"/>
              </a:xfrm>
              <a:prstGeom prst="rect">
                <a:avLst/>
              </a:prstGeom>
              <a:blipFill>
                <a:blip r:embed="rId3"/>
                <a:stretch>
                  <a:fillRect l="-2675" t="-5155" r="-1656" b="-22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F5EC76-3706-7738-8CDD-31B8A5BCE6C9}"/>
                  </a:ext>
                </a:extLst>
              </p:cNvPr>
              <p:cNvSpPr txBox="1"/>
              <p:nvPr/>
            </p:nvSpPr>
            <p:spPr>
              <a:xfrm>
                <a:off x="460269" y="3647316"/>
                <a:ext cx="4781052" cy="7340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In elliptic theory,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F5EC76-3706-7738-8CDD-31B8A5BCE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69" y="3647316"/>
                <a:ext cx="4781052" cy="734047"/>
              </a:xfrm>
              <a:prstGeom prst="rect">
                <a:avLst/>
              </a:prstGeom>
              <a:blipFill>
                <a:blip r:embed="rId4"/>
                <a:stretch>
                  <a:fillRect l="-2679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5FA0F582-E451-A397-2605-A876E9B267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024" y="3693166"/>
            <a:ext cx="4491383" cy="8180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FD0EA69-D7E6-54B1-C710-43D253AB30A3}"/>
              </a:ext>
            </a:extLst>
          </p:cNvPr>
          <p:cNvSpPr txBox="1"/>
          <p:nvPr/>
        </p:nvSpPr>
        <p:spPr>
          <a:xfrm>
            <a:off x="136063" y="5124877"/>
            <a:ext cx="12164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Elliptic theory is commutative; </a:t>
            </a:r>
            <a:r>
              <a:rPr lang="en-US" sz="2800" i="1" dirty="0"/>
              <a:t>proofs</a:t>
            </a:r>
            <a:r>
              <a:rPr lang="en-US" sz="2800" dirty="0"/>
              <a:t> from the elliptic theory don’t generalize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8E915F-7DD7-E0E5-976B-6FCD0A49CBC8}"/>
              </a:ext>
            </a:extLst>
          </p:cNvPr>
          <p:cNvSpPr txBox="1"/>
          <p:nvPr/>
        </p:nvSpPr>
        <p:spPr>
          <a:xfrm>
            <a:off x="4087560" y="6249995"/>
            <a:ext cx="4261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Many </a:t>
            </a:r>
            <a:r>
              <a:rPr lang="en-US" sz="2800" i="1" dirty="0">
                <a:solidFill>
                  <a:srgbClr val="C00000"/>
                </a:solidFill>
              </a:rPr>
              <a:t>results</a:t>
            </a:r>
            <a:r>
              <a:rPr lang="en-US" sz="2800" dirty="0">
                <a:solidFill>
                  <a:srgbClr val="C00000"/>
                </a:solidFill>
              </a:rPr>
              <a:t> do generalize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139FA6-E36B-A995-93B0-A2EAB8E76C3C}"/>
              </a:ext>
            </a:extLst>
          </p:cNvPr>
          <p:cNvSpPr txBox="1"/>
          <p:nvPr/>
        </p:nvSpPr>
        <p:spPr>
          <a:xfrm>
            <a:off x="3584891" y="5678596"/>
            <a:ext cx="5267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Fourier transform is not as useful</a:t>
            </a:r>
          </a:p>
        </p:txBody>
      </p:sp>
    </p:spTree>
    <p:extLst>
      <p:ext uri="{BB962C8B-B14F-4D97-AF65-F5344CB8AC3E}">
        <p14:creationId xmlns:p14="http://schemas.microsoft.com/office/powerpoint/2010/main" val="381443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!!singular">
            <a:extLst>
              <a:ext uri="{FF2B5EF4-FFF2-40B4-BE49-F238E27FC236}">
                <a16:creationId xmlns:a16="http://schemas.microsoft.com/office/drawing/2014/main" id="{CC30035F-58B8-6895-677B-8CD196BC27CD}"/>
              </a:ext>
            </a:extLst>
          </p:cNvPr>
          <p:cNvSpPr txBox="1"/>
          <p:nvPr/>
        </p:nvSpPr>
        <p:spPr>
          <a:xfrm>
            <a:off x="4563561" y="148446"/>
            <a:ext cx="3064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cap="small" dirty="0">
                <a:solidFill>
                  <a:srgbClr val="0070C0"/>
                </a:solidFill>
              </a:rPr>
              <a:t>Function Spaces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F52601-AD47-17E1-01A2-1ECFB0279C6D}"/>
              </a:ext>
            </a:extLst>
          </p:cNvPr>
          <p:cNvSpPr txBox="1"/>
          <p:nvPr/>
        </p:nvSpPr>
        <p:spPr>
          <a:xfrm>
            <a:off x="1806075" y="644375"/>
            <a:ext cx="8579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Good theory of SIOs ⇔ good theory of function spaces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B41481D-E696-73C3-8AB2-2D9B63A6DC7D}"/>
                  </a:ext>
                </a:extLst>
              </p:cNvPr>
              <p:cNvSpPr txBox="1"/>
              <p:nvPr/>
            </p:nvSpPr>
            <p:spPr>
              <a:xfrm>
                <a:off x="306845" y="1355396"/>
                <a:ext cx="8771632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Can define operators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generalizing the Euclidean case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B41481D-E696-73C3-8AB2-2D9B63A6D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845" y="1355396"/>
                <a:ext cx="8771632" cy="557910"/>
              </a:xfrm>
              <a:prstGeom prst="rect">
                <a:avLst/>
              </a:prstGeom>
              <a:blipFill>
                <a:blip r:embed="rId2"/>
                <a:stretch>
                  <a:fillRect l="-1390" t="-9783" r="-486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AAC61A-56EB-C011-3608-8F9C1DB63945}"/>
                  </a:ext>
                </a:extLst>
              </p:cNvPr>
              <p:cNvSpPr txBox="1"/>
              <p:nvPr/>
            </p:nvSpPr>
            <p:spPr>
              <a:xfrm>
                <a:off x="9904976" y="1041015"/>
                <a:ext cx="1751890" cy="1186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AAC61A-56EB-C011-3608-8F9C1DB63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4976" y="1041015"/>
                <a:ext cx="1751890" cy="1186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8E53A790-A511-3523-CA1C-4925461AC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0983" y="2472177"/>
            <a:ext cx="2947987" cy="6493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4CA022B-5A37-636E-838F-56AB1704FB56}"/>
                  </a:ext>
                </a:extLst>
              </p:cNvPr>
              <p:cNvSpPr txBox="1"/>
              <p:nvPr/>
            </p:nvSpPr>
            <p:spPr>
              <a:xfrm>
                <a:off x="535133" y="4714130"/>
                <a:ext cx="6051657" cy="5421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∞,∞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Hölder space </a:t>
                </a:r>
                <a:r>
                  <a:rPr lang="en-US" sz="2800" dirty="0" err="1"/>
                  <a:t>wrt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≠0,1</m:t>
                        </m:r>
                      </m:e>
                    </m:d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4CA022B-5A37-636E-838F-56AB1704F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33" y="4714130"/>
                <a:ext cx="6051657" cy="542136"/>
              </a:xfrm>
              <a:prstGeom prst="rect">
                <a:avLst/>
              </a:prstGeom>
              <a:blipFill>
                <a:blip r:embed="rId5"/>
                <a:stretch>
                  <a:fillRect t="-10112" b="-28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6B13D77-DFD0-2AD4-719A-C9C9D9F8DA19}"/>
                  </a:ext>
                </a:extLst>
              </p:cNvPr>
              <p:cNvSpPr txBox="1"/>
              <p:nvPr/>
            </p:nvSpPr>
            <p:spPr>
              <a:xfrm>
                <a:off x="8094587" y="4696433"/>
                <a:ext cx="3466590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(order t):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→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b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6B13D77-DFD0-2AD4-719A-C9C9D9F8D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4587" y="4696433"/>
                <a:ext cx="3466590" cy="559833"/>
              </a:xfrm>
              <a:prstGeom prst="rect">
                <a:avLst/>
              </a:prstGeom>
              <a:blipFill>
                <a:blip r:embed="rId6"/>
                <a:stretch>
                  <a:fillRect l="-3691" t="-8696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23BA01D-B817-7495-B09A-1DD4E098DAA5}"/>
                  </a:ext>
                </a:extLst>
              </p:cNvPr>
              <p:cNvSpPr txBox="1"/>
              <p:nvPr/>
            </p:nvSpPr>
            <p:spPr>
              <a:xfrm>
                <a:off x="222151" y="5256266"/>
                <a:ext cx="115540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Function spaces which generalize the classical spaces to this geometry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23BA01D-B817-7495-B09A-1DD4E098D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151" y="5256266"/>
                <a:ext cx="11554060" cy="523220"/>
              </a:xfrm>
              <a:prstGeom prst="rect">
                <a:avLst/>
              </a:prstGeom>
              <a:blipFill>
                <a:blip r:embed="rId7"/>
                <a:stretch>
                  <a:fillRect l="-1055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66275C9D-8493-936D-3071-D14D575A187E}"/>
              </a:ext>
            </a:extLst>
          </p:cNvPr>
          <p:cNvSpPr txBox="1"/>
          <p:nvPr/>
        </p:nvSpPr>
        <p:spPr>
          <a:xfrm>
            <a:off x="2447339" y="5690405"/>
            <a:ext cx="7297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Not just a metric space: we have smoothness!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274A89-2320-1641-56FB-61CC5DA15FAE}"/>
                  </a:ext>
                </a:extLst>
              </p:cNvPr>
              <p:cNvSpPr txBox="1"/>
              <p:nvPr/>
            </p:nvSpPr>
            <p:spPr>
              <a:xfrm>
                <a:off x="3210400" y="6213625"/>
                <a:ext cx="57711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Use this to study PDEs </a:t>
                </a:r>
                <a:r>
                  <a:rPr lang="en-US" sz="2800" dirty="0" err="1"/>
                  <a:t>wrt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274A89-2320-1641-56FB-61CC5DA15F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0400" y="6213625"/>
                <a:ext cx="5771195" cy="523220"/>
              </a:xfrm>
              <a:prstGeom prst="rect">
                <a:avLst/>
              </a:prstGeom>
              <a:blipFill>
                <a:blip r:embed="rId8"/>
                <a:stretch>
                  <a:fillRect l="-2220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0D2F9240-7C8C-0480-986E-070BD026FA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234" y="2140453"/>
            <a:ext cx="6904982" cy="109394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1BD0ED8-6EF9-A234-F316-594AD97F23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234" y="3433137"/>
            <a:ext cx="7091778" cy="100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4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!!singular">
            <a:extLst>
              <a:ext uri="{FF2B5EF4-FFF2-40B4-BE49-F238E27FC236}">
                <a16:creationId xmlns:a16="http://schemas.microsoft.com/office/drawing/2014/main" id="{6FB93ADA-44D1-AA7C-5F02-835DDA3C42CE}"/>
              </a:ext>
            </a:extLst>
          </p:cNvPr>
          <p:cNvSpPr txBox="1"/>
          <p:nvPr/>
        </p:nvSpPr>
        <p:spPr>
          <a:xfrm>
            <a:off x="2981269" y="148446"/>
            <a:ext cx="6229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cap="small" dirty="0" err="1">
                <a:solidFill>
                  <a:srgbClr val="0070C0"/>
                </a:solidFill>
              </a:rPr>
              <a:t>Hörmander’s</a:t>
            </a:r>
            <a:r>
              <a:rPr lang="en-US" sz="4000" cap="small" dirty="0">
                <a:solidFill>
                  <a:srgbClr val="0070C0"/>
                </a:solidFill>
              </a:rPr>
              <a:t> sub-Laplacian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895AB3A-10F5-FA96-BEE4-1C944585DF07}"/>
                  </a:ext>
                </a:extLst>
              </p:cNvPr>
              <p:cNvSpPr txBox="1"/>
              <p:nvPr/>
            </p:nvSpPr>
            <p:spPr>
              <a:xfrm>
                <a:off x="147282" y="1325573"/>
                <a:ext cx="4973413" cy="591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−⋯−</m:t>
                      </m:r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895AB3A-10F5-FA96-BEE4-1C944585DF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82" y="1325573"/>
                <a:ext cx="4973413" cy="5914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4AC7110-A46E-4FD2-91C9-E578C9F0A84C}"/>
                  </a:ext>
                </a:extLst>
              </p:cNvPr>
              <p:cNvSpPr txBox="1"/>
              <p:nvPr/>
            </p:nvSpPr>
            <p:spPr>
              <a:xfrm>
                <a:off x="6057136" y="1211900"/>
                <a:ext cx="5863272" cy="7561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Ex: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sSub>
                              <m:sSub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=−</m:t>
                    </m:r>
                    <m:sSubSup>
                      <m:sSub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Sup>
                      <m:sSub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4AC7110-A46E-4FD2-91C9-E578C9F0A8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7136" y="1211900"/>
                <a:ext cx="5863272" cy="756104"/>
              </a:xfrm>
              <a:prstGeom prst="rect">
                <a:avLst/>
              </a:prstGeom>
              <a:blipFill>
                <a:blip r:embed="rId3"/>
                <a:stretch>
                  <a:fillRect l="-2706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4EB7153-0BF1-BF8D-3303-B047CC76C932}"/>
              </a:ext>
            </a:extLst>
          </p:cNvPr>
          <p:cNvSpPr txBox="1"/>
          <p:nvPr/>
        </p:nvSpPr>
        <p:spPr>
          <a:xfrm>
            <a:off x="9846235" y="956241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Not elliptic!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01FA88A-6663-68D3-FF75-ACAA265AFC56}"/>
                  </a:ext>
                </a:extLst>
              </p:cNvPr>
              <p:cNvSpPr txBox="1"/>
              <p:nvPr/>
            </p:nvSpPr>
            <p:spPr>
              <a:xfrm>
                <a:off x="460269" y="2417946"/>
                <a:ext cx="50002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err="1"/>
                  <a:t>Hörmander</a:t>
                </a:r>
                <a:r>
                  <a:rPr lang="en-US" sz="3200" dirty="0"/>
                  <a:t>: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en-US" sz="3200" dirty="0"/>
                  <a:t> is subelliptic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01FA88A-6663-68D3-FF75-ACAA265AF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69" y="2417946"/>
                <a:ext cx="5000280" cy="584775"/>
              </a:xfrm>
              <a:prstGeom prst="rect">
                <a:avLst/>
              </a:prstGeom>
              <a:blipFill>
                <a:blip r:embed="rId4"/>
                <a:stretch>
                  <a:fillRect l="-3171" t="-12500" r="-2195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20197F-FF34-2B57-6970-75C85B8EC96B}"/>
                  </a:ext>
                </a:extLst>
              </p:cNvPr>
              <p:cNvSpPr txBox="1"/>
              <p:nvPr/>
            </p:nvSpPr>
            <p:spPr>
              <a:xfrm>
                <a:off x="5903710" y="2417946"/>
                <a:ext cx="624209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3200" dirty="0"/>
                  <a:t> ⇒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sup>
                    </m:sSup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20197F-FF34-2B57-6970-75C85B8EC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710" y="2417946"/>
                <a:ext cx="6242093" cy="584775"/>
              </a:xfrm>
              <a:prstGeom prst="rect">
                <a:avLst/>
              </a:prstGeom>
              <a:blipFill>
                <a:blip r:embed="rId5"/>
                <a:stretch>
                  <a:fillRect t="-16667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0312DE4-4A69-7622-AF1A-DADA95DF8BA3}"/>
                  </a:ext>
                </a:extLst>
              </p:cNvPr>
              <p:cNvSpPr txBox="1"/>
              <p:nvPr/>
            </p:nvSpPr>
            <p:spPr>
              <a:xfrm>
                <a:off x="460269" y="3062321"/>
                <a:ext cx="297729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en-US" sz="3200" dirty="0"/>
                  <a:t> is hypoelliptic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0312DE4-4A69-7622-AF1A-DADA95DF8B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69" y="3062321"/>
                <a:ext cx="2977290" cy="584775"/>
              </a:xfrm>
              <a:prstGeom prst="rect">
                <a:avLst/>
              </a:prstGeom>
              <a:blipFill>
                <a:blip r:embed="rId6"/>
                <a:stretch>
                  <a:fillRect t="-12500" r="-4303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9E3B5E-B089-8CCC-DA43-45BB26CDC449}"/>
                  </a:ext>
                </a:extLst>
              </p:cNvPr>
              <p:cNvSpPr txBox="1"/>
              <p:nvPr/>
            </p:nvSpPr>
            <p:spPr>
              <a:xfrm>
                <a:off x="5903710" y="3038774"/>
                <a:ext cx="592873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ℒ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3200" dirty="0"/>
                  <a:t> ⇒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3200" dirty="0"/>
                  <a:t> near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9E3B5E-B089-8CCC-DA43-45BB26CDC4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710" y="3038774"/>
                <a:ext cx="5928739" cy="584775"/>
              </a:xfrm>
              <a:prstGeom prst="rect">
                <a:avLst/>
              </a:prstGeom>
              <a:blipFill>
                <a:blip r:embed="rId7"/>
                <a:stretch>
                  <a:fillRect t="-16667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C9B77D57-0F61-3C2A-C8DD-9B545C9320B9}"/>
              </a:ext>
            </a:extLst>
          </p:cNvPr>
          <p:cNvSpPr txBox="1"/>
          <p:nvPr/>
        </p:nvSpPr>
        <p:spPr>
          <a:xfrm>
            <a:off x="1880497" y="1861702"/>
            <a:ext cx="2559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Usually nowhere elliptic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A6DFF3-732F-3FB9-7964-7FCB34422F22}"/>
              </a:ext>
            </a:extLst>
          </p:cNvPr>
          <p:cNvSpPr txBox="1"/>
          <p:nvPr/>
        </p:nvSpPr>
        <p:spPr>
          <a:xfrm>
            <a:off x="1807935" y="3907677"/>
            <a:ext cx="85761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In elliptic case, needed only this and translation</a:t>
            </a:r>
          </a:p>
          <a:p>
            <a:pPr algn="ctr"/>
            <a:r>
              <a:rPr lang="en-US" sz="3200" dirty="0"/>
              <a:t> and dilation invariance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0EA561-96DF-3888-9168-8788D1500EF8}"/>
              </a:ext>
            </a:extLst>
          </p:cNvPr>
          <p:cNvSpPr txBox="1"/>
          <p:nvPr/>
        </p:nvSpPr>
        <p:spPr>
          <a:xfrm>
            <a:off x="3116764" y="5182589"/>
            <a:ext cx="67294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There are no translations or dilations!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694894-AA4A-3CCF-E972-755C3A0402B5}"/>
              </a:ext>
            </a:extLst>
          </p:cNvPr>
          <p:cNvSpPr txBox="1"/>
          <p:nvPr/>
        </p:nvSpPr>
        <p:spPr>
          <a:xfrm>
            <a:off x="2810706" y="6069407"/>
            <a:ext cx="7695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Up next, a quantitative analog which works</a:t>
            </a:r>
          </a:p>
        </p:txBody>
      </p:sp>
    </p:spTree>
    <p:extLst>
      <p:ext uri="{BB962C8B-B14F-4D97-AF65-F5344CB8AC3E}">
        <p14:creationId xmlns:p14="http://schemas.microsoft.com/office/powerpoint/2010/main" val="309598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D091E9-4397-424C-A9C4-FD860D527917}"/>
              </a:ext>
            </a:extLst>
          </p:cNvPr>
          <p:cNvSpPr txBox="1"/>
          <p:nvPr/>
        </p:nvSpPr>
        <p:spPr>
          <a:xfrm>
            <a:off x="3071999" y="172994"/>
            <a:ext cx="60480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cap="small" dirty="0">
                <a:solidFill>
                  <a:srgbClr val="0070C0"/>
                </a:solidFill>
              </a:rPr>
              <a:t>Translations and Dilations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7752D7-D47F-8040-B88A-574CD90B782E}"/>
              </a:ext>
            </a:extLst>
          </p:cNvPr>
          <p:cNvSpPr txBox="1"/>
          <p:nvPr/>
        </p:nvSpPr>
        <p:spPr>
          <a:xfrm>
            <a:off x="506538" y="1089032"/>
            <a:ext cx="1399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Elliptic: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C82229-9AEE-BD46-A8B1-5C91DBCEA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908" y="1275934"/>
            <a:ext cx="6877515" cy="39787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02622B8-D584-A245-B0B5-FE4DE36D07BE}"/>
              </a:ext>
            </a:extLst>
          </p:cNvPr>
          <p:cNvCxnSpPr>
            <a:cxnSpLocks/>
          </p:cNvCxnSpPr>
          <p:nvPr/>
        </p:nvCxnSpPr>
        <p:spPr>
          <a:xfrm flipH="1">
            <a:off x="8505527" y="3571811"/>
            <a:ext cx="57258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1CBA31E-EC81-0442-9E2D-AF6A99D0E296}"/>
                  </a:ext>
                </a:extLst>
              </p:cNvPr>
              <p:cNvSpPr txBox="1"/>
              <p:nvPr/>
            </p:nvSpPr>
            <p:spPr>
              <a:xfrm>
                <a:off x="9078116" y="3344212"/>
                <a:ext cx="28338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Elliptic uniformly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1CBA31E-EC81-0442-9E2D-AF6A99D0E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8116" y="3344212"/>
                <a:ext cx="2833853" cy="461665"/>
              </a:xfrm>
              <a:prstGeom prst="rect">
                <a:avLst/>
              </a:prstGeom>
              <a:blipFill>
                <a:blip r:embed="rId3"/>
                <a:stretch>
                  <a:fillRect l="-3226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1C77D1C4-BDA9-0A40-A915-0BB091BC98BD}"/>
              </a:ext>
            </a:extLst>
          </p:cNvPr>
          <p:cNvSpPr txBox="1"/>
          <p:nvPr/>
        </p:nvSpPr>
        <p:spPr>
          <a:xfrm>
            <a:off x="671695" y="5220444"/>
            <a:ext cx="43072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Small scale ⟹ Unit scale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04429E-6903-6A4E-A936-369592EC4BE2}"/>
              </a:ext>
            </a:extLst>
          </p:cNvPr>
          <p:cNvSpPr txBox="1"/>
          <p:nvPr/>
        </p:nvSpPr>
        <p:spPr>
          <a:xfrm>
            <a:off x="5987051" y="5242217"/>
            <a:ext cx="58389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High frequency ⟹ Low frequency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B743DD-4403-4198-8063-7C9935022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74" y="3211107"/>
            <a:ext cx="7674553" cy="9641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5EEB31-884B-4475-837C-8A5752FBE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096" y="1203761"/>
            <a:ext cx="2529413" cy="74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3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343DFB-20AC-3358-F103-C40C607F5B09}"/>
              </a:ext>
            </a:extLst>
          </p:cNvPr>
          <p:cNvSpPr txBox="1"/>
          <p:nvPr/>
        </p:nvSpPr>
        <p:spPr>
          <a:xfrm>
            <a:off x="5320948" y="172994"/>
            <a:ext cx="15501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cap="small" dirty="0">
                <a:solidFill>
                  <a:srgbClr val="0070C0"/>
                </a:solidFill>
              </a:rPr>
              <a:t>Scaling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C6345-0FA1-F501-9200-20863DA77A2A}"/>
              </a:ext>
            </a:extLst>
          </p:cNvPr>
          <p:cNvSpPr txBox="1"/>
          <p:nvPr/>
        </p:nvSpPr>
        <p:spPr>
          <a:xfrm>
            <a:off x="699608" y="816205"/>
            <a:ext cx="3586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Nagel, Stein, </a:t>
            </a:r>
            <a:r>
              <a:rPr lang="en-US" sz="2800" dirty="0" err="1"/>
              <a:t>Wainger</a:t>
            </a:r>
            <a:r>
              <a:rPr lang="en-US" sz="2800" dirty="0"/>
              <a:t>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FEF259-7CAC-4110-3541-7399F9DED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948" y="807438"/>
            <a:ext cx="4831300" cy="5319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CF15E9C-E5A1-9980-2B38-0424172F763E}"/>
                  </a:ext>
                </a:extLst>
              </p:cNvPr>
              <p:cNvSpPr txBox="1"/>
              <p:nvPr/>
            </p:nvSpPr>
            <p:spPr>
              <a:xfrm>
                <a:off x="527775" y="1409677"/>
                <a:ext cx="10572831" cy="658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≔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 smooth vector fields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US" sz="2800" dirty="0"/>
                  <a:t>, </a:t>
                </a:r>
                <a:r>
                  <a:rPr lang="en-US" sz="2800" i="1" dirty="0"/>
                  <a:t>uniformly</a:t>
                </a:r>
                <a:r>
                  <a:rPr lang="en-US" sz="2800" dirty="0"/>
                  <a:t>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CF15E9C-E5A1-9980-2B38-0424172F7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75" y="1409677"/>
                <a:ext cx="10572831" cy="658450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408792-E26D-3CF5-E0BD-71E36607B566}"/>
                  </a:ext>
                </a:extLst>
              </p:cNvPr>
              <p:cNvSpPr txBox="1"/>
              <p:nvPr/>
            </p:nvSpPr>
            <p:spPr>
              <a:xfrm>
                <a:off x="2527104" y="1951534"/>
                <a:ext cx="6574172" cy="7929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sup>
                            </m:sSubSup>
                          </m:e>
                        </m:d>
                      </m:e>
                      <m:sub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sz="2800" dirty="0"/>
                  <a:t> bounded uniformly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408792-E26D-3CF5-E0BD-71E36607B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104" y="1951534"/>
                <a:ext cx="6574172" cy="792974"/>
              </a:xfrm>
              <a:prstGeom prst="rect">
                <a:avLst/>
              </a:prstGeom>
              <a:blipFill>
                <a:blip r:embed="rId4"/>
                <a:stretch>
                  <a:fillRect l="-1948"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7C52FE3-8929-BB94-451F-2BBDBBE4049B}"/>
                  </a:ext>
                </a:extLst>
              </p:cNvPr>
              <p:cNvSpPr txBox="1"/>
              <p:nvPr/>
            </p:nvSpPr>
            <p:spPr>
              <a:xfrm>
                <a:off x="4033287" y="2682461"/>
                <a:ext cx="4026743" cy="658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The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p>
                    </m:sSubSup>
                  </m:oMath>
                </a14:m>
                <a:r>
                  <a:rPr lang="en-US" sz="2800" dirty="0"/>
                  <a:t> are not too large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7C52FE3-8929-BB94-451F-2BBDBBE40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287" y="2682461"/>
                <a:ext cx="4026743" cy="658450"/>
              </a:xfrm>
              <a:prstGeom prst="rect">
                <a:avLst/>
              </a:prstGeom>
              <a:blipFill>
                <a:blip r:embed="rId5"/>
                <a:stretch>
                  <a:fillRect l="-3182" r="-212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632467-DFAD-9E1B-9F0D-5A26F5582307}"/>
                  </a:ext>
                </a:extLst>
              </p:cNvPr>
              <p:cNvSpPr txBox="1"/>
              <p:nvPr/>
            </p:nvSpPr>
            <p:spPr>
              <a:xfrm>
                <a:off x="527775" y="3537930"/>
                <a:ext cx="8494633" cy="658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p>
                    </m:sSubSup>
                  </m:oMath>
                </a14:m>
                <a:r>
                  <a:rPr lang="en-US" sz="2800" dirty="0"/>
                  <a:t> satisfy </a:t>
                </a:r>
                <a:r>
                  <a:rPr lang="en-US" sz="2800" dirty="0" err="1"/>
                  <a:t>Hörmander’s</a:t>
                </a:r>
                <a:r>
                  <a:rPr lang="en-US" sz="2800" dirty="0"/>
                  <a:t> condition, </a:t>
                </a:r>
                <a:r>
                  <a:rPr lang="en-US" sz="2800" i="1" dirty="0"/>
                  <a:t>uniformly</a:t>
                </a:r>
                <a:r>
                  <a:rPr lang="en-US" sz="2800" dirty="0"/>
                  <a:t>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d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632467-DFAD-9E1B-9F0D-5A26F5582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75" y="3537930"/>
                <a:ext cx="8494633" cy="658450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DFA644-9ACE-51DD-0EDB-62321F3F7FF0}"/>
                  </a:ext>
                </a:extLst>
              </p:cNvPr>
              <p:cNvSpPr txBox="1"/>
              <p:nvPr/>
            </p:nvSpPr>
            <p:spPr>
              <a:xfrm>
                <a:off x="527775" y="4071353"/>
                <a:ext cx="1147141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Take commutators up to order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/>
                  <a:t>, those span the tangent space uniformly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DFA644-9ACE-51DD-0EDB-62321F3F7F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75" y="4071353"/>
                <a:ext cx="11471410" cy="523220"/>
              </a:xfrm>
              <a:prstGeom prst="rect">
                <a:avLst/>
              </a:prstGeom>
              <a:blipFill>
                <a:blip r:embed="rId7"/>
                <a:stretch>
                  <a:fillRect l="-1116" t="-1279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2DD9EF8-F9BB-D692-86BB-17ABD5126123}"/>
              </a:ext>
            </a:extLst>
          </p:cNvPr>
          <p:cNvSpPr txBox="1"/>
          <p:nvPr/>
        </p:nvSpPr>
        <p:spPr>
          <a:xfrm>
            <a:off x="9862019" y="3550049"/>
            <a:ext cx="20349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Some determinant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is bounded below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4EF3C43-0C64-4CA5-0BAD-B335A6DF794F}"/>
                  </a:ext>
                </a:extLst>
              </p:cNvPr>
              <p:cNvSpPr txBox="1"/>
              <p:nvPr/>
            </p:nvSpPr>
            <p:spPr>
              <a:xfrm>
                <a:off x="354041" y="5334746"/>
                <a:ext cx="5710474" cy="7019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Cor: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sub>
                        </m:sSub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Vol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d>
                              <m:d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d>
                          </m:e>
                        </m:d>
                      </m:e>
                      <m:sup/>
                    </m:s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4EF3C43-0C64-4CA5-0BAD-B335A6DF7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41" y="5334746"/>
                <a:ext cx="5710474" cy="701923"/>
              </a:xfrm>
              <a:prstGeom prst="rect">
                <a:avLst/>
              </a:prstGeom>
              <a:blipFill>
                <a:blip r:embed="rId8"/>
                <a:stretch>
                  <a:fillRect l="-2134" b="-2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B6159AF-4485-081F-9203-B3E2A0C2450A}"/>
              </a:ext>
            </a:extLst>
          </p:cNvPr>
          <p:cNvSpPr txBox="1"/>
          <p:nvPr/>
        </p:nvSpPr>
        <p:spPr>
          <a:xfrm>
            <a:off x="354041" y="6132363"/>
            <a:ext cx="113852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Later work by </a:t>
            </a:r>
            <a:r>
              <a:rPr lang="en-US" sz="3200" dirty="0" err="1">
                <a:solidFill>
                  <a:srgbClr val="0070C0"/>
                </a:solidFill>
              </a:rPr>
              <a:t>Fefferman&amp;Phong</a:t>
            </a:r>
            <a:r>
              <a:rPr lang="en-US" sz="3200" dirty="0">
                <a:solidFill>
                  <a:srgbClr val="0070C0"/>
                </a:solidFill>
              </a:rPr>
              <a:t>, </a:t>
            </a:r>
            <a:r>
              <a:rPr lang="en-US" sz="3200" dirty="0" err="1">
                <a:solidFill>
                  <a:srgbClr val="0070C0"/>
                </a:solidFill>
              </a:rPr>
              <a:t>Tao&amp;Wright</a:t>
            </a:r>
            <a:r>
              <a:rPr lang="en-US" sz="3200" dirty="0">
                <a:solidFill>
                  <a:srgbClr val="0070C0"/>
                </a:solidFill>
              </a:rPr>
              <a:t>, </a:t>
            </a:r>
            <a:r>
              <a:rPr lang="en-US" sz="3200" dirty="0" err="1">
                <a:solidFill>
                  <a:srgbClr val="0070C0"/>
                </a:solidFill>
              </a:rPr>
              <a:t>Stovall&amp;S</a:t>
            </a:r>
            <a:r>
              <a:rPr lang="en-US" sz="3200" dirty="0">
                <a:solidFill>
                  <a:srgbClr val="0070C0"/>
                </a:solidFill>
              </a:rPr>
              <a:t>., L. </a:t>
            </a:r>
            <a:r>
              <a:rPr lang="en-US" sz="3200" dirty="0" err="1">
                <a:solidFill>
                  <a:srgbClr val="0070C0"/>
                </a:solidFill>
              </a:rPr>
              <a:t>Yao&amp;S</a:t>
            </a:r>
            <a:r>
              <a:rPr lang="en-US" sz="3200" dirty="0">
                <a:solidFill>
                  <a:srgbClr val="0070C0"/>
                </a:solidFill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05E3341-39BF-77D2-988C-1283DEA1B932}"/>
                  </a:ext>
                </a:extLst>
              </p:cNvPr>
              <p:cNvSpPr txBox="1"/>
              <p:nvPr/>
            </p:nvSpPr>
            <p:spPr>
              <a:xfrm>
                <a:off x="3934605" y="4481489"/>
                <a:ext cx="4125425" cy="658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The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p>
                    </m:sSubSup>
                  </m:oMath>
                </a14:m>
                <a:r>
                  <a:rPr lang="en-US" sz="2800" dirty="0"/>
                  <a:t> are not too small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05E3341-39BF-77D2-988C-1283DEA1B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4605" y="4481489"/>
                <a:ext cx="4125425" cy="658450"/>
              </a:xfrm>
              <a:prstGeom prst="rect">
                <a:avLst/>
              </a:prstGeom>
              <a:blipFill>
                <a:blip r:embed="rId9"/>
                <a:stretch>
                  <a:fillRect l="-2954" r="-192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50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68A5071-A1AC-4F9C-9E30-C31C1B7006F3}"/>
              </a:ext>
            </a:extLst>
          </p:cNvPr>
          <p:cNvCxnSpPr>
            <a:cxnSpLocks/>
          </p:cNvCxnSpPr>
          <p:nvPr/>
        </p:nvCxnSpPr>
        <p:spPr>
          <a:xfrm flipV="1">
            <a:off x="7093546" y="2631778"/>
            <a:ext cx="876822" cy="34941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819A61A-A4CB-4CD6-99E5-514E0AB9EE33}"/>
              </a:ext>
            </a:extLst>
          </p:cNvPr>
          <p:cNvSpPr/>
          <p:nvPr/>
        </p:nvSpPr>
        <p:spPr>
          <a:xfrm>
            <a:off x="6162805" y="2843408"/>
            <a:ext cx="3068877" cy="1202499"/>
          </a:xfrm>
          <a:custGeom>
            <a:avLst/>
            <a:gdLst>
              <a:gd name="connsiteX0" fmla="*/ 0 w 3068877"/>
              <a:gd name="connsiteY0" fmla="*/ 1202499 h 1202499"/>
              <a:gd name="connsiteX1" fmla="*/ 601250 w 3068877"/>
              <a:gd name="connsiteY1" fmla="*/ 939452 h 1202499"/>
              <a:gd name="connsiteX2" fmla="*/ 814192 w 3068877"/>
              <a:gd name="connsiteY2" fmla="*/ 413359 h 1202499"/>
              <a:gd name="connsiteX3" fmla="*/ 1014609 w 3068877"/>
              <a:gd name="connsiteY3" fmla="*/ 112734 h 1202499"/>
              <a:gd name="connsiteX4" fmla="*/ 1828800 w 3068877"/>
              <a:gd name="connsiteY4" fmla="*/ 125260 h 1202499"/>
              <a:gd name="connsiteX5" fmla="*/ 2730674 w 3068877"/>
              <a:gd name="connsiteY5" fmla="*/ 425885 h 1202499"/>
              <a:gd name="connsiteX6" fmla="*/ 3068877 w 3068877"/>
              <a:gd name="connsiteY6" fmla="*/ 0 h 1202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8877" h="1202499">
                <a:moveTo>
                  <a:pt x="0" y="1202499"/>
                </a:moveTo>
                <a:cubicBezTo>
                  <a:pt x="232775" y="1136737"/>
                  <a:pt x="465551" y="1070975"/>
                  <a:pt x="601250" y="939452"/>
                </a:cubicBezTo>
                <a:cubicBezTo>
                  <a:pt x="736949" y="807929"/>
                  <a:pt x="745299" y="551145"/>
                  <a:pt x="814192" y="413359"/>
                </a:cubicBezTo>
                <a:cubicBezTo>
                  <a:pt x="883085" y="275573"/>
                  <a:pt x="845508" y="160750"/>
                  <a:pt x="1014609" y="112734"/>
                </a:cubicBezTo>
                <a:cubicBezTo>
                  <a:pt x="1183710" y="64718"/>
                  <a:pt x="1542789" y="73068"/>
                  <a:pt x="1828800" y="125260"/>
                </a:cubicBezTo>
                <a:cubicBezTo>
                  <a:pt x="2114811" y="177452"/>
                  <a:pt x="2523995" y="446762"/>
                  <a:pt x="2730674" y="425885"/>
                </a:cubicBezTo>
                <a:cubicBezTo>
                  <a:pt x="2937354" y="405008"/>
                  <a:pt x="3003115" y="202504"/>
                  <a:pt x="3068877" y="0"/>
                </a:cubicBezTo>
              </a:path>
            </a:pathLst>
          </a:cu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06705B1-92DD-40D4-BD84-EA3527E4BE2D}"/>
                  </a:ext>
                </a:extLst>
              </p:cNvPr>
              <p:cNvSpPr txBox="1"/>
              <p:nvPr/>
            </p:nvSpPr>
            <p:spPr>
              <a:xfrm>
                <a:off x="3848365" y="428529"/>
                <a:ext cx="4495270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/>
                  <a:t>Unit Ball 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3200" dirty="0"/>
              </a:p>
              <a:p>
                <a:pPr algn="ctr"/>
                <a:r>
                  <a:rPr lang="en-US" sz="3200" dirty="0">
                    <a:solidFill>
                      <a:srgbClr val="FF0000"/>
                    </a:solidFill>
                  </a:rPr>
                  <a:t>=CC ball, radius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06705B1-92DD-40D4-BD84-EA3527E4B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8365" y="428529"/>
                <a:ext cx="4495270" cy="1077218"/>
              </a:xfrm>
              <a:prstGeom prst="rect">
                <a:avLst/>
              </a:prstGeom>
              <a:blipFill>
                <a:blip r:embed="rId2"/>
                <a:stretch>
                  <a:fillRect l="-2981" t="-6780" b="-18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37316914-3131-476A-B931-21ABE91D6FF5}"/>
              </a:ext>
            </a:extLst>
          </p:cNvPr>
          <p:cNvSpPr/>
          <p:nvPr/>
        </p:nvSpPr>
        <p:spPr>
          <a:xfrm>
            <a:off x="1856585" y="1653436"/>
            <a:ext cx="8540017" cy="4822519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6059E82-1D1B-49FD-9F6E-C2B72FD6CD56}"/>
              </a:ext>
            </a:extLst>
          </p:cNvPr>
          <p:cNvSpPr/>
          <p:nvPr/>
        </p:nvSpPr>
        <p:spPr>
          <a:xfrm>
            <a:off x="6032648" y="3983276"/>
            <a:ext cx="192787" cy="17536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5258C6-9B29-483A-BAF6-416DFE4A942F}"/>
              </a:ext>
            </a:extLst>
          </p:cNvPr>
          <p:cNvSpPr txBox="1"/>
          <p:nvPr/>
        </p:nvSpPr>
        <p:spPr>
          <a:xfrm>
            <a:off x="5967735" y="4064695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CD83498-59AD-4FB0-BC7F-00F5A4CFD319}"/>
              </a:ext>
            </a:extLst>
          </p:cNvPr>
          <p:cNvSpPr/>
          <p:nvPr/>
        </p:nvSpPr>
        <p:spPr>
          <a:xfrm>
            <a:off x="9135288" y="2755725"/>
            <a:ext cx="192787" cy="17536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0CB460C-C669-48EB-BE1B-52AD9E19E5F4}"/>
                  </a:ext>
                </a:extLst>
              </p:cNvPr>
              <p:cNvSpPr txBox="1"/>
              <p:nvPr/>
            </p:nvSpPr>
            <p:spPr>
              <a:xfrm rot="-1380000">
                <a:off x="7113341" y="2400944"/>
                <a:ext cx="7160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0CB460C-C669-48EB-BE1B-52AD9E19E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-1380000">
                <a:off x="7113341" y="2400944"/>
                <a:ext cx="716093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340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615836" y="2712720"/>
            <a:ext cx="1798320" cy="100584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8878" y="1656080"/>
                <a:ext cx="3952236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Unit Ball for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2800" dirty="0"/>
              </a:p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=CC ball, radius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78" y="1656080"/>
                <a:ext cx="3952236" cy="954107"/>
              </a:xfrm>
              <a:prstGeom prst="rect">
                <a:avLst/>
              </a:prstGeom>
              <a:blipFill>
                <a:blip r:embed="rId2"/>
                <a:stretch>
                  <a:fillRect l="-2619" t="-7051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Arrow: Left-Right 8"/>
              <p:cNvSpPr/>
              <p:nvPr/>
            </p:nvSpPr>
            <p:spPr>
              <a:xfrm>
                <a:off x="4025200" y="2610187"/>
                <a:ext cx="3850640" cy="1300480"/>
              </a:xfrm>
              <a:prstGeom prst="leftRightArrow">
                <a:avLst/>
              </a:prstGeom>
              <a:noFill/>
              <a:ln w="444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Arrow: Left-Righ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5200" y="2610187"/>
                <a:ext cx="3850640" cy="1300480"/>
              </a:xfrm>
              <a:prstGeom prst="leftRightArrow">
                <a:avLst/>
              </a:prstGeom>
              <a:blipFill>
                <a:blip r:embed="rId3"/>
                <a:stretch>
                  <a:fillRect/>
                </a:stretch>
              </a:blipFill>
              <a:ln w="444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66460" y="2971800"/>
                <a:ext cx="859081" cy="514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6460" y="2971800"/>
                <a:ext cx="859081" cy="5140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>
          <a:xfrm>
            <a:off x="1617150" y="2712720"/>
            <a:ext cx="1798320" cy="100584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2760FE-CC75-456F-B752-C4B35EB86A3B}"/>
              </a:ext>
            </a:extLst>
          </p:cNvPr>
          <p:cNvSpPr/>
          <p:nvPr/>
        </p:nvSpPr>
        <p:spPr>
          <a:xfrm>
            <a:off x="2445220" y="3144436"/>
            <a:ext cx="139551" cy="14240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A1BAA3-492F-46B4-B168-C0C92BBDFDD8}"/>
              </a:ext>
            </a:extLst>
          </p:cNvPr>
          <p:cNvSpPr txBox="1"/>
          <p:nvPr/>
        </p:nvSpPr>
        <p:spPr>
          <a:xfrm>
            <a:off x="2367024" y="3141613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198057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615836" y="2712720"/>
            <a:ext cx="1798320" cy="100584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8878" y="1656080"/>
                <a:ext cx="3952236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Unit Ball for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2800" dirty="0"/>
              </a:p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=CC ball, radius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78" y="1656080"/>
                <a:ext cx="3952236" cy="954107"/>
              </a:xfrm>
              <a:prstGeom prst="rect">
                <a:avLst/>
              </a:prstGeom>
              <a:blipFill>
                <a:blip r:embed="rId2"/>
                <a:stretch>
                  <a:fillRect l="-2619" t="-7051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Arrow: Left-Right 8"/>
              <p:cNvSpPr/>
              <p:nvPr/>
            </p:nvSpPr>
            <p:spPr>
              <a:xfrm>
                <a:off x="4025200" y="2610187"/>
                <a:ext cx="3850640" cy="1300480"/>
              </a:xfrm>
              <a:prstGeom prst="leftRightArrow">
                <a:avLst/>
              </a:prstGeom>
              <a:noFill/>
              <a:ln w="444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Arrow: Left-Righ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5200" y="2610187"/>
                <a:ext cx="3850640" cy="1300480"/>
              </a:xfrm>
              <a:prstGeom prst="leftRightArrow">
                <a:avLst/>
              </a:prstGeom>
              <a:blipFill>
                <a:blip r:embed="rId3"/>
                <a:stretch>
                  <a:fillRect/>
                </a:stretch>
              </a:blipFill>
              <a:ln w="444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66460" y="2971800"/>
                <a:ext cx="859081" cy="514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6460" y="2971800"/>
                <a:ext cx="859081" cy="5140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>
          <a:xfrm>
            <a:off x="8253996" y="1463040"/>
            <a:ext cx="3572244" cy="332232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910320" y="2585591"/>
            <a:ext cx="24994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Euclidean Ball</a:t>
            </a:r>
          </a:p>
          <a:p>
            <a:pPr algn="ctr"/>
            <a:r>
              <a:rPr lang="en-US" sz="3200" dirty="0"/>
              <a:t>radius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7108" y="4910852"/>
            <a:ext cx="34858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Calculus:</a:t>
            </a:r>
          </a:p>
          <a:p>
            <a:pPr algn="ctr"/>
            <a:r>
              <a:rPr lang="en-US" sz="3200" dirty="0" err="1"/>
              <a:t>Hörmander</a:t>
            </a:r>
            <a:r>
              <a:rPr lang="en-US" sz="3200" dirty="0"/>
              <a:t>, Kohn,…</a:t>
            </a:r>
          </a:p>
        </p:txBody>
      </p:sp>
      <p:sp>
        <p:nvSpPr>
          <p:cNvPr id="5" name="Arrow: Right 4"/>
          <p:cNvSpPr/>
          <p:nvPr/>
        </p:nvSpPr>
        <p:spPr>
          <a:xfrm rot="10800000">
            <a:off x="4228400" y="4910852"/>
            <a:ext cx="3647440" cy="1229360"/>
          </a:xfrm>
          <a:prstGeom prst="rightArrow">
            <a:avLst/>
          </a:prstGeom>
          <a:noFill/>
          <a:ln w="444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93475" y="4986923"/>
            <a:ext cx="202068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Results at</a:t>
            </a:r>
          </a:p>
          <a:p>
            <a:pPr algn="ctr"/>
            <a:r>
              <a:rPr lang="en-US" sz="3200" dirty="0"/>
              <a:t>every scale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2781" y="300270"/>
            <a:ext cx="8766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At each scale:  Atlas which sees it as unit scale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965C995-3852-4033-84F0-7646AB44CD7B}"/>
              </a:ext>
            </a:extLst>
          </p:cNvPr>
          <p:cNvSpPr/>
          <p:nvPr/>
        </p:nvSpPr>
        <p:spPr>
          <a:xfrm>
            <a:off x="2445220" y="3144436"/>
            <a:ext cx="139551" cy="14240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D9F139-A0C3-40FB-B727-FEA8C5C547E0}"/>
              </a:ext>
            </a:extLst>
          </p:cNvPr>
          <p:cNvSpPr txBox="1"/>
          <p:nvPr/>
        </p:nvSpPr>
        <p:spPr>
          <a:xfrm>
            <a:off x="2367024" y="3141613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80556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!!singular">
            <a:extLst>
              <a:ext uri="{FF2B5EF4-FFF2-40B4-BE49-F238E27FC236}">
                <a16:creationId xmlns:a16="http://schemas.microsoft.com/office/drawing/2014/main" id="{AEB6CE92-0E8F-CD8C-0674-89362AAE0634}"/>
              </a:ext>
            </a:extLst>
          </p:cNvPr>
          <p:cNvSpPr txBox="1"/>
          <p:nvPr/>
        </p:nvSpPr>
        <p:spPr>
          <a:xfrm>
            <a:off x="3584319" y="148446"/>
            <a:ext cx="50233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cap="small" dirty="0" err="1">
                <a:solidFill>
                  <a:srgbClr val="0070C0"/>
                </a:solidFill>
              </a:rPr>
              <a:t>Hörmander’s</a:t>
            </a:r>
            <a:r>
              <a:rPr lang="en-US" sz="3200" cap="small" dirty="0">
                <a:solidFill>
                  <a:srgbClr val="0070C0"/>
                </a:solidFill>
              </a:rPr>
              <a:t> sub-Laplacian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!!sublap">
                <a:extLst>
                  <a:ext uri="{FF2B5EF4-FFF2-40B4-BE49-F238E27FC236}">
                    <a16:creationId xmlns:a16="http://schemas.microsoft.com/office/drawing/2014/main" id="{5B32328F-709B-2444-FEE2-74FB67E9DE65}"/>
                  </a:ext>
                </a:extLst>
              </p:cNvPr>
              <p:cNvSpPr txBox="1"/>
              <p:nvPr/>
            </p:nvSpPr>
            <p:spPr>
              <a:xfrm>
                <a:off x="785525" y="938821"/>
                <a:ext cx="4379019" cy="5289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−⋯−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!!sublap">
                <a:extLst>
                  <a:ext uri="{FF2B5EF4-FFF2-40B4-BE49-F238E27FC236}">
                    <a16:creationId xmlns:a16="http://schemas.microsoft.com/office/drawing/2014/main" id="{5B32328F-709B-2444-FEE2-74FB67E9DE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525" y="938821"/>
                <a:ext cx="4379019" cy="528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!!fundsol">
                <a:extLst>
                  <a:ext uri="{FF2B5EF4-FFF2-40B4-BE49-F238E27FC236}">
                    <a16:creationId xmlns:a16="http://schemas.microsoft.com/office/drawing/2014/main" id="{158DCEB4-DD91-55CA-FCE3-331A37FB3D7E}"/>
                  </a:ext>
                </a:extLst>
              </p:cNvPr>
              <p:cNvSpPr txBox="1"/>
              <p:nvPr/>
            </p:nvSpPr>
            <p:spPr>
              <a:xfrm>
                <a:off x="7006731" y="938821"/>
                <a:ext cx="32019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m:rPr>
                          <m:nor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m:rPr>
                          <m:nor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!!fundsol">
                <a:extLst>
                  <a:ext uri="{FF2B5EF4-FFF2-40B4-BE49-F238E27FC236}">
                    <a16:creationId xmlns:a16="http://schemas.microsoft.com/office/drawing/2014/main" id="{158DCEB4-DD91-55CA-FCE3-331A37FB3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731" y="938821"/>
                <a:ext cx="3201902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1E32D2-17F9-CC54-18EA-25C91C4FA95C}"/>
                  </a:ext>
                </a:extLst>
              </p:cNvPr>
              <p:cNvSpPr txBox="1"/>
              <p:nvPr/>
            </p:nvSpPr>
            <p:spPr>
              <a:xfrm>
                <a:off x="-49095" y="1665900"/>
                <a:ext cx="391408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WTS: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800" dirty="0"/>
                  <a:t>, then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1E32D2-17F9-CC54-18EA-25C91C4FA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9095" y="1665900"/>
                <a:ext cx="3914085" cy="523220"/>
              </a:xfrm>
              <a:prstGeom prst="rect">
                <a:avLst/>
              </a:prstGeom>
              <a:blipFill>
                <a:blip r:embed="rId4"/>
                <a:stretch>
                  <a:fillRect l="-3271" t="-11628" r="-218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974F2F8-9D37-C944-008C-5541DF0E1D10}"/>
                  </a:ext>
                </a:extLst>
              </p:cNvPr>
              <p:cNvSpPr txBox="1"/>
              <p:nvPr/>
            </p:nvSpPr>
            <p:spPr>
              <a:xfrm>
                <a:off x="0" y="2497562"/>
                <a:ext cx="4810741" cy="5906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⇔  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sub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974F2F8-9D37-C944-008C-5541DF0E1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497562"/>
                <a:ext cx="4810741" cy="5906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28D2384-758D-774D-5ADD-0766D25E272E}"/>
                  </a:ext>
                </a:extLst>
              </p:cNvPr>
              <p:cNvSpPr txBox="1"/>
              <p:nvPr/>
            </p:nvSpPr>
            <p:spPr>
              <a:xfrm>
                <a:off x="55232" y="3398289"/>
                <a:ext cx="33034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WTS: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en-US" sz="2800" dirty="0"/>
                  <a:t>, then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28D2384-758D-774D-5ADD-0766D25E2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2" y="3398289"/>
                <a:ext cx="3303468" cy="523220"/>
              </a:xfrm>
              <a:prstGeom prst="rect">
                <a:avLst/>
              </a:prstGeom>
              <a:blipFill>
                <a:blip r:embed="rId6"/>
                <a:stretch>
                  <a:fillRect l="-3690" t="-11628" r="-2952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92D4969-B27F-A95C-4446-A84D522C3BF1}"/>
              </a:ext>
            </a:extLst>
          </p:cNvPr>
          <p:cNvCxnSpPr>
            <a:cxnSpLocks/>
          </p:cNvCxnSpPr>
          <p:nvPr/>
        </p:nvCxnSpPr>
        <p:spPr>
          <a:xfrm flipH="1">
            <a:off x="7119877" y="3921509"/>
            <a:ext cx="270024" cy="306824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D442451-F1B8-0D95-4511-E1C82F0E55CA}"/>
              </a:ext>
            </a:extLst>
          </p:cNvPr>
          <p:cNvCxnSpPr>
            <a:cxnSpLocks/>
          </p:cNvCxnSpPr>
          <p:nvPr/>
        </p:nvCxnSpPr>
        <p:spPr>
          <a:xfrm>
            <a:off x="7744022" y="3921509"/>
            <a:ext cx="248013" cy="29350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EC9E4EB-928A-566F-3F44-4D1DCDBF40A5}"/>
              </a:ext>
            </a:extLst>
          </p:cNvPr>
          <p:cNvSpPr txBox="1"/>
          <p:nvPr/>
        </p:nvSpPr>
        <p:spPr>
          <a:xfrm>
            <a:off x="6708714" y="3552177"/>
            <a:ext cx="1935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uniformly smooth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F5FC8FA-C21C-3105-789B-85668D728894}"/>
              </a:ext>
            </a:extLst>
          </p:cNvPr>
          <p:cNvSpPr txBox="1"/>
          <p:nvPr/>
        </p:nvSpPr>
        <p:spPr>
          <a:xfrm>
            <a:off x="145042" y="5095415"/>
            <a:ext cx="853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STS: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1CF0B86-0366-7B3D-C2FD-C5884BF09F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3062" y="5095415"/>
            <a:ext cx="6216001" cy="53871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09B8393-9502-BAD8-4DD2-F9A94F8084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9253" y="4197361"/>
            <a:ext cx="5509549" cy="51448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6521153-EE77-C6E5-80EB-228AF065BC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313" y="4159265"/>
            <a:ext cx="5951624" cy="5906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D5102A2-11E4-F280-D25F-3B298227D64F}"/>
                  </a:ext>
                </a:extLst>
              </p:cNvPr>
              <p:cNvSpPr txBox="1"/>
              <p:nvPr/>
            </p:nvSpPr>
            <p:spPr>
              <a:xfrm>
                <a:off x="128807" y="5960719"/>
                <a:ext cx="9312036" cy="6347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STS: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sz="2800" dirty="0"/>
                  <a:t> uniformly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D5102A2-11E4-F280-D25F-3B298227D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07" y="5960719"/>
                <a:ext cx="9312036" cy="634789"/>
              </a:xfrm>
              <a:prstGeom prst="rect">
                <a:avLst/>
              </a:prstGeom>
              <a:blipFill>
                <a:blip r:embed="rId10"/>
                <a:stretch>
                  <a:fillRect l="-1309" t="-4808" b="-14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" name="Picture 47">
            <a:extLst>
              <a:ext uri="{FF2B5EF4-FFF2-40B4-BE49-F238E27FC236}">
                <a16:creationId xmlns:a16="http://schemas.microsoft.com/office/drawing/2014/main" id="{3AFFA972-462C-EB88-0D7E-974B3EB9EB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68556" y="1679949"/>
            <a:ext cx="5941685" cy="429917"/>
          </a:xfrm>
          <a:prstGeom prst="rect">
            <a:avLst/>
          </a:prstGeom>
        </p:spPr>
      </p:pic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7AAE2AE-2E15-B898-96F8-A17957C9A411}"/>
              </a:ext>
            </a:extLst>
          </p:cNvPr>
          <p:cNvCxnSpPr/>
          <p:nvPr/>
        </p:nvCxnSpPr>
        <p:spPr>
          <a:xfrm>
            <a:off x="6179871" y="1399216"/>
            <a:ext cx="0" cy="280733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9D7F4733-4284-1A34-4854-69CACA90967A}"/>
              </a:ext>
            </a:extLst>
          </p:cNvPr>
          <p:cNvSpPr txBox="1"/>
          <p:nvPr/>
        </p:nvSpPr>
        <p:spPr>
          <a:xfrm>
            <a:off x="5631116" y="1085044"/>
            <a:ext cx="962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order -2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D4652B-2BE9-61D4-11F3-C8D6AE3365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86254" y="1757994"/>
            <a:ext cx="2498949" cy="35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  <p:bldP spid="34" grpId="0"/>
      <p:bldP spid="35" grpId="0"/>
      <p:bldP spid="46" grpId="0"/>
      <p:bldP spid="5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2ACDF-B7B9-7F23-1D7E-97A1B78EF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!!singular">
            <a:extLst>
              <a:ext uri="{FF2B5EF4-FFF2-40B4-BE49-F238E27FC236}">
                <a16:creationId xmlns:a16="http://schemas.microsoft.com/office/drawing/2014/main" id="{256EF1F3-B138-EDED-8B31-5DBFD314EEF1}"/>
              </a:ext>
            </a:extLst>
          </p:cNvPr>
          <p:cNvSpPr txBox="1"/>
          <p:nvPr/>
        </p:nvSpPr>
        <p:spPr>
          <a:xfrm>
            <a:off x="3584319" y="148446"/>
            <a:ext cx="50233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cap="small" dirty="0" err="1">
                <a:solidFill>
                  <a:srgbClr val="0070C0"/>
                </a:solidFill>
              </a:rPr>
              <a:t>Hörmander’s</a:t>
            </a:r>
            <a:r>
              <a:rPr lang="en-US" sz="3200" cap="small" dirty="0">
                <a:solidFill>
                  <a:srgbClr val="0070C0"/>
                </a:solidFill>
              </a:rPr>
              <a:t> sub-Laplacian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!!sublap">
                <a:extLst>
                  <a:ext uri="{FF2B5EF4-FFF2-40B4-BE49-F238E27FC236}">
                    <a16:creationId xmlns:a16="http://schemas.microsoft.com/office/drawing/2014/main" id="{6A8CE514-2CFA-BFBF-B9C5-A01C42994A98}"/>
                  </a:ext>
                </a:extLst>
              </p:cNvPr>
              <p:cNvSpPr txBox="1"/>
              <p:nvPr/>
            </p:nvSpPr>
            <p:spPr>
              <a:xfrm>
                <a:off x="9171700" y="154078"/>
                <a:ext cx="2884829" cy="3730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−⋯−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!!sublap">
                <a:extLst>
                  <a:ext uri="{FF2B5EF4-FFF2-40B4-BE49-F238E27FC236}">
                    <a16:creationId xmlns:a16="http://schemas.microsoft.com/office/drawing/2014/main" id="{6A8CE514-2CFA-BFBF-B9C5-A01C42994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1700" y="154078"/>
                <a:ext cx="2884829" cy="373051"/>
              </a:xfrm>
              <a:prstGeom prst="rect">
                <a:avLst/>
              </a:prstGeom>
              <a:blipFill>
                <a:blip r:embed="rId2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!!fundsol">
                <a:extLst>
                  <a:ext uri="{FF2B5EF4-FFF2-40B4-BE49-F238E27FC236}">
                    <a16:creationId xmlns:a16="http://schemas.microsoft.com/office/drawing/2014/main" id="{6CB0317F-D105-6B71-ABC3-39BFD60ADB28}"/>
                  </a:ext>
                </a:extLst>
              </p:cNvPr>
              <p:cNvSpPr txBox="1"/>
              <p:nvPr/>
            </p:nvSpPr>
            <p:spPr>
              <a:xfrm>
                <a:off x="9549463" y="594355"/>
                <a:ext cx="212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!!fundsol">
                <a:extLst>
                  <a:ext uri="{FF2B5EF4-FFF2-40B4-BE49-F238E27FC236}">
                    <a16:creationId xmlns:a16="http://schemas.microsoft.com/office/drawing/2014/main" id="{6CB0317F-D105-6B71-ABC3-39BFD60AD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9463" y="594355"/>
                <a:ext cx="212930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0125262-9367-5A38-23F5-C72AC8E85A94}"/>
                  </a:ext>
                </a:extLst>
              </p:cNvPr>
              <p:cNvSpPr txBox="1"/>
              <p:nvPr/>
            </p:nvSpPr>
            <p:spPr>
              <a:xfrm>
                <a:off x="513236" y="902043"/>
                <a:ext cx="286533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</m:d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0125262-9367-5A38-23F5-C72AC8E85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236" y="902043"/>
                <a:ext cx="286533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E95E61-5BEE-FE67-13AC-5EC5348B79DD}"/>
                  </a:ext>
                </a:extLst>
              </p:cNvPr>
              <p:cNvSpPr txBox="1"/>
              <p:nvPr/>
            </p:nvSpPr>
            <p:spPr>
              <a:xfrm>
                <a:off x="4380471" y="902043"/>
                <a:ext cx="496193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−⋯−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E95E61-5BEE-FE67-13AC-5EC5348B7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0471" y="902043"/>
                <a:ext cx="496193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1B1141A-3B74-C902-02DD-69E3D0E8E0AB}"/>
                  </a:ext>
                </a:extLst>
              </p:cNvPr>
              <p:cNvSpPr txBox="1"/>
              <p:nvPr/>
            </p:nvSpPr>
            <p:spPr>
              <a:xfrm>
                <a:off x="2062364" y="1425263"/>
                <a:ext cx="8067272" cy="822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≔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sub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  <m:t>Φ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−⋯−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1B1141A-3B74-C902-02DD-69E3D0E8E0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2364" y="1425263"/>
                <a:ext cx="8067272" cy="8222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39AA8DB-03A7-25AF-A930-6D1899CBB136}"/>
              </a:ext>
            </a:extLst>
          </p:cNvPr>
          <p:cNvCxnSpPr>
            <a:cxnSpLocks/>
          </p:cNvCxnSpPr>
          <p:nvPr/>
        </p:nvCxnSpPr>
        <p:spPr>
          <a:xfrm flipH="1" flipV="1">
            <a:off x="7250689" y="2193651"/>
            <a:ext cx="481913" cy="259492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CD2F8B1-BA55-097A-1016-7585C1B659E4}"/>
              </a:ext>
            </a:extLst>
          </p:cNvPr>
          <p:cNvCxnSpPr>
            <a:cxnSpLocks/>
          </p:cNvCxnSpPr>
          <p:nvPr/>
        </p:nvCxnSpPr>
        <p:spPr>
          <a:xfrm flipV="1">
            <a:off x="8607682" y="2207123"/>
            <a:ext cx="497474" cy="240470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954F0C6-C9AE-0EC1-E5D2-33E2CFACF0E3}"/>
                  </a:ext>
                </a:extLst>
              </p:cNvPr>
              <p:cNvSpPr txBox="1"/>
              <p:nvPr/>
            </p:nvSpPr>
            <p:spPr>
              <a:xfrm>
                <a:off x="7018807" y="2385949"/>
                <a:ext cx="259058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err="1">
                    <a:solidFill>
                      <a:srgbClr val="C00000"/>
                    </a:solidFill>
                  </a:rPr>
                  <a:t>Hörmander</a:t>
                </a:r>
                <a:r>
                  <a:rPr lang="en-US" dirty="0">
                    <a:solidFill>
                      <a:srgbClr val="C00000"/>
                    </a:solidFill>
                  </a:rPr>
                  <a:t> vector fields</a:t>
                </a:r>
              </a:p>
              <a:p>
                <a:pPr algn="ctr"/>
                <a:r>
                  <a:rPr lang="en-US" dirty="0">
                    <a:solidFill>
                      <a:srgbClr val="C00000"/>
                    </a:solidFill>
                  </a:rPr>
                  <a:t>uniformly 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954F0C6-C9AE-0EC1-E5D2-33E2CFACF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8807" y="2385949"/>
                <a:ext cx="2590581" cy="646331"/>
              </a:xfrm>
              <a:prstGeom prst="rect">
                <a:avLst/>
              </a:prstGeom>
              <a:blipFill>
                <a:blip r:embed="rId7"/>
                <a:stretch>
                  <a:fillRect l="-1412" t="-3774" r="-1647" b="-15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22AA37F-0D91-C842-4B1D-2794409C3D68}"/>
                  </a:ext>
                </a:extLst>
              </p:cNvPr>
              <p:cNvSpPr txBox="1"/>
              <p:nvPr/>
            </p:nvSpPr>
            <p:spPr>
              <a:xfrm>
                <a:off x="513236" y="2993893"/>
                <a:ext cx="7334380" cy="5438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err="1"/>
                  <a:t>Hörmander</a:t>
                </a:r>
                <a:r>
                  <a:rPr lang="en-US" sz="28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p>
                    </m:sSup>
                  </m:oMath>
                </a14:m>
                <a:r>
                  <a:rPr lang="en-US" sz="2800" dirty="0"/>
                  <a:t> is subelliptic </a:t>
                </a:r>
                <a:r>
                  <a:rPr lang="en-US" sz="2800" i="1" dirty="0"/>
                  <a:t>uniformly</a:t>
                </a:r>
                <a:r>
                  <a:rPr lang="en-US" sz="2800" dirty="0"/>
                  <a:t> in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22AA37F-0D91-C842-4B1D-2794409C3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236" y="2993893"/>
                <a:ext cx="7334380" cy="543803"/>
              </a:xfrm>
              <a:prstGeom prst="rect">
                <a:avLst/>
              </a:prstGeom>
              <a:blipFill>
                <a:blip r:embed="rId8"/>
                <a:stretch>
                  <a:fillRect l="-1663" t="-6742" b="-314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9925CD1-D6F1-8704-D2A9-D9A31DDF64A2}"/>
                  </a:ext>
                </a:extLst>
              </p:cNvPr>
              <p:cNvSpPr txBox="1"/>
              <p:nvPr/>
            </p:nvSpPr>
            <p:spPr>
              <a:xfrm>
                <a:off x="513236" y="3725183"/>
                <a:ext cx="6395853" cy="6347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p>
                    </m:sSup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</m:sSub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≡</m:t>
                    </m:r>
                    <m:r>
                      <m:rPr>
                        <m:nor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nor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mod</m:t>
                    </m:r>
                    <m:r>
                      <m:rPr>
                        <m:nor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9925CD1-D6F1-8704-D2A9-D9A31DDF6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236" y="3725183"/>
                <a:ext cx="6395853" cy="634789"/>
              </a:xfrm>
              <a:prstGeom prst="rect">
                <a:avLst/>
              </a:prstGeom>
              <a:blipFill>
                <a:blip r:embed="rId9"/>
                <a:stretch>
                  <a:fillRect l="-1907" t="-3846" b="-14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CD9CA6-53D8-B0F8-4AC3-E609C93CE2AA}"/>
                  </a:ext>
                </a:extLst>
              </p:cNvPr>
              <p:cNvSpPr txBox="1"/>
              <p:nvPr/>
            </p:nvSpPr>
            <p:spPr>
              <a:xfrm>
                <a:off x="1273854" y="4359972"/>
                <a:ext cx="9079537" cy="6347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</m:sSub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sz="2800" dirty="0"/>
                  <a:t> </a:t>
                </a:r>
                <a:r>
                  <a:rPr lang="en-US" sz="2800" i="1" dirty="0"/>
                  <a:t>uniformly</a:t>
                </a:r>
                <a:r>
                  <a:rPr lang="en-US" sz="2800" dirty="0"/>
                  <a:t> in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CD9CA6-53D8-B0F8-4AC3-E609C93CE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854" y="4359972"/>
                <a:ext cx="9079537" cy="634789"/>
              </a:xfrm>
              <a:prstGeom prst="rect">
                <a:avLst/>
              </a:prstGeom>
              <a:blipFill>
                <a:blip r:embed="rId10"/>
                <a:stretch>
                  <a:fillRect l="-1410" t="-3846" b="-14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591EE57-8602-EC03-B106-F3EDCFA44126}"/>
                  </a:ext>
                </a:extLst>
              </p:cNvPr>
              <p:cNvSpPr txBox="1"/>
              <p:nvPr/>
            </p:nvSpPr>
            <p:spPr>
              <a:xfrm>
                <a:off x="513236" y="5069311"/>
                <a:ext cx="87552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This is what we wanted to show!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800" dirty="0"/>
                  <a:t> is an SIO of order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2800" dirty="0"/>
                  <a:t>.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591EE57-8602-EC03-B106-F3EDCFA44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236" y="5069311"/>
                <a:ext cx="8755217" cy="523220"/>
              </a:xfrm>
              <a:prstGeom prst="rect">
                <a:avLst/>
              </a:prstGeom>
              <a:blipFill>
                <a:blip r:embed="rId11"/>
                <a:stretch>
                  <a:fillRect l="-1393" t="-12941" r="-557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407D83E-FFD0-E5CE-997C-395D5139240D}"/>
                  </a:ext>
                </a:extLst>
              </p:cNvPr>
              <p:cNvSpPr txBox="1"/>
              <p:nvPr/>
            </p:nvSpPr>
            <p:spPr>
              <a:xfrm>
                <a:off x="513236" y="5592531"/>
                <a:ext cx="5362943" cy="565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Conclude: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p>
                    </m:sSub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407D83E-FFD0-E5CE-997C-395D51392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236" y="5592531"/>
                <a:ext cx="5362943" cy="565091"/>
              </a:xfrm>
              <a:prstGeom prst="rect">
                <a:avLst/>
              </a:prstGeom>
              <a:blipFill>
                <a:blip r:embed="rId12"/>
                <a:stretch>
                  <a:fillRect l="-2273" t="-7527" b="-24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F5A6FAF-B499-9ED8-5A50-89EF62E994F8}"/>
                  </a:ext>
                </a:extLst>
              </p:cNvPr>
              <p:cNvSpPr txBox="1"/>
              <p:nvPr/>
            </p:nvSpPr>
            <p:spPr>
              <a:xfrm>
                <a:off x="3124980" y="6120172"/>
                <a:ext cx="6046720" cy="5837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𝑙𝑜𝑐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𝑙𝑜𝑐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,1&lt;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&lt;∞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F5A6FAF-B499-9ED8-5A50-89EF62E99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980" y="6120172"/>
                <a:ext cx="6046720" cy="58375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0722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19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!!singular">
            <a:extLst>
              <a:ext uri="{FF2B5EF4-FFF2-40B4-BE49-F238E27FC236}">
                <a16:creationId xmlns:a16="http://schemas.microsoft.com/office/drawing/2014/main" id="{61560DAC-DC0D-F788-360B-A84959B0F780}"/>
              </a:ext>
            </a:extLst>
          </p:cNvPr>
          <p:cNvSpPr txBox="1"/>
          <p:nvPr/>
        </p:nvSpPr>
        <p:spPr>
          <a:xfrm>
            <a:off x="4098659" y="148446"/>
            <a:ext cx="39946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cap="small" dirty="0">
                <a:solidFill>
                  <a:srgbClr val="0070C0"/>
                </a:solidFill>
              </a:rPr>
              <a:t>Maximal </a:t>
            </a:r>
            <a:r>
              <a:rPr lang="en-US" sz="3200" cap="small" dirty="0" err="1">
                <a:solidFill>
                  <a:srgbClr val="0070C0"/>
                </a:solidFill>
              </a:rPr>
              <a:t>Subellipticity</a:t>
            </a:r>
            <a:endParaRPr lang="en-US" sz="3200" cap="small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F84502-4BA1-36D8-07C3-D3821D962660}"/>
                  </a:ext>
                </a:extLst>
              </p:cNvPr>
              <p:cNvSpPr txBox="1"/>
              <p:nvPr/>
            </p:nvSpPr>
            <p:spPr>
              <a:xfrm>
                <a:off x="441858" y="1208972"/>
                <a:ext cx="248016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Elliptic: E.g.,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F84502-4BA1-36D8-07C3-D3821D962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58" y="1208972"/>
                <a:ext cx="2480166" cy="523220"/>
              </a:xfrm>
              <a:prstGeom prst="rect">
                <a:avLst/>
              </a:prstGeom>
              <a:blipFill>
                <a:blip r:embed="rId2"/>
                <a:stretch>
                  <a:fillRect l="-4914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7F25DCF-7064-42C2-508B-9CC035F54F62}"/>
                  </a:ext>
                </a:extLst>
              </p:cNvPr>
              <p:cNvSpPr txBox="1"/>
              <p:nvPr/>
            </p:nvSpPr>
            <p:spPr>
              <a:xfrm>
                <a:off x="4912977" y="1203970"/>
                <a:ext cx="6883872" cy="528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Maximally Subelliptic: E.g.,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−⋯−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7F25DCF-7064-42C2-508B-9CC035F54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977" y="1203970"/>
                <a:ext cx="6883872" cy="528222"/>
              </a:xfrm>
              <a:prstGeom prst="rect">
                <a:avLst/>
              </a:prstGeom>
              <a:blipFill>
                <a:blip r:embed="rId3"/>
                <a:stretch>
                  <a:fillRect l="-1860"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C40A51-DC4E-F89F-DE7A-C61C4DE28912}"/>
                  </a:ext>
                </a:extLst>
              </p:cNvPr>
              <p:cNvSpPr txBox="1"/>
              <p:nvPr/>
            </p:nvSpPr>
            <p:spPr>
              <a:xfrm>
                <a:off x="441858" y="1963813"/>
                <a:ext cx="10708316" cy="593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A general PDO can be written as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</m:e>
                    </m:d>
                  </m:oMath>
                </a14:m>
                <a:r>
                  <a:rPr lang="en-US" sz="2800" dirty="0"/>
                  <a:t> (smooth coefficients)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C40A51-DC4E-F89F-DE7A-C61C4DE28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58" y="1963813"/>
                <a:ext cx="10708316" cy="593239"/>
              </a:xfrm>
              <a:prstGeom prst="rect">
                <a:avLst/>
              </a:prstGeom>
              <a:blipFill>
                <a:blip r:embed="rId4"/>
                <a:stretch>
                  <a:fillRect l="-1138" t="-4124" r="-114" b="-22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93D8A1-885F-CCF4-B291-130503471EF0}"/>
                  </a:ext>
                </a:extLst>
              </p:cNvPr>
              <p:cNvSpPr txBox="1"/>
              <p:nvPr/>
            </p:nvSpPr>
            <p:spPr>
              <a:xfrm>
                <a:off x="441858" y="2615257"/>
                <a:ext cx="1138401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By </a:t>
                </a:r>
                <a:r>
                  <a:rPr lang="en-US" sz="2800" dirty="0" err="1"/>
                  <a:t>Hörmander’s</a:t>
                </a:r>
                <a:r>
                  <a:rPr lang="en-US" sz="2800" dirty="0"/>
                  <a:t> condition, a general PDO can be written as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93D8A1-885F-CCF4-B291-130503471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58" y="2615257"/>
                <a:ext cx="11384014" cy="523220"/>
              </a:xfrm>
              <a:prstGeom prst="rect">
                <a:avLst/>
              </a:prstGeom>
              <a:blipFill>
                <a:blip r:embed="rId5"/>
                <a:stretch>
                  <a:fillRect l="-1071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C4A616E-7954-85CC-52AC-C657FB140501}"/>
              </a:ext>
            </a:extLst>
          </p:cNvPr>
          <p:cNvCxnSpPr>
            <a:cxnSpLocks/>
          </p:cNvCxnSpPr>
          <p:nvPr/>
        </p:nvCxnSpPr>
        <p:spPr>
          <a:xfrm flipH="1" flipV="1">
            <a:off x="10708913" y="3138477"/>
            <a:ext cx="270024" cy="29052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368D576-535A-16AB-B51A-89CA10A3052E}"/>
              </a:ext>
            </a:extLst>
          </p:cNvPr>
          <p:cNvSpPr txBox="1"/>
          <p:nvPr/>
        </p:nvSpPr>
        <p:spPr>
          <a:xfrm>
            <a:off x="10419461" y="3350192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non-comm poly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1768EEB-97B1-A8DE-C774-4847D3BABED1}"/>
                  </a:ext>
                </a:extLst>
              </p:cNvPr>
              <p:cNvSpPr txBox="1"/>
              <p:nvPr/>
            </p:nvSpPr>
            <p:spPr>
              <a:xfrm>
                <a:off x="441858" y="3618872"/>
                <a:ext cx="10944214" cy="6086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rgbClr val="0070C0"/>
                    </a:solidFill>
                  </a:rPr>
                  <a:t>Hormander’s condition is exactly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800" dirty="0">
                    <a:solidFill>
                      <a:srgbClr val="0070C0"/>
                    </a:solidFill>
                  </a:rPr>
                  <a:t> can be written as a poly in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en-US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1768EEB-97B1-A8DE-C774-4847D3BAB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58" y="3618872"/>
                <a:ext cx="10944214" cy="608628"/>
              </a:xfrm>
              <a:prstGeom prst="rect">
                <a:avLst/>
              </a:prstGeom>
              <a:blipFill>
                <a:blip r:embed="rId6"/>
                <a:stretch>
                  <a:fillRect l="-1114" t="-10101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F68AF5-CEB8-36BD-2BE5-DA7B83B92FC9}"/>
                  </a:ext>
                </a:extLst>
              </p:cNvPr>
              <p:cNvSpPr txBox="1"/>
              <p:nvPr/>
            </p:nvSpPr>
            <p:spPr>
              <a:xfrm>
                <a:off x="1721214" y="4304669"/>
                <a:ext cx="8825301" cy="1039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Is there a theory of PDEs for general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/>
                  <a:t> which </a:t>
                </a:r>
              </a:p>
              <a:p>
                <a:pPr algn="ctr"/>
                <a:r>
                  <a:rPr lang="en-US" sz="2800" dirty="0"/>
                  <a:t>specializes to the elliptic theory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800" dirty="0"/>
                  <a:t>?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F68AF5-CEB8-36BD-2BE5-DA7B83B92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1214" y="4304669"/>
                <a:ext cx="8825301" cy="1039515"/>
              </a:xfrm>
              <a:prstGeom prst="rect">
                <a:avLst/>
              </a:prstGeom>
              <a:blipFill>
                <a:blip r:embed="rId7"/>
                <a:stretch>
                  <a:fillRect l="-1381" t="-5848" r="-483" b="-7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20603D74-A0F0-B70C-A5E1-40D413084491}"/>
              </a:ext>
            </a:extLst>
          </p:cNvPr>
          <p:cNvSpPr txBox="1"/>
          <p:nvPr/>
        </p:nvSpPr>
        <p:spPr>
          <a:xfrm>
            <a:off x="3078443" y="5421353"/>
            <a:ext cx="6035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Yes!  </a:t>
            </a:r>
            <a:r>
              <a:rPr lang="en-US" sz="2800" dirty="0">
                <a:solidFill>
                  <a:srgbClr val="0070C0"/>
                </a:solidFill>
              </a:rPr>
              <a:t>Maximal </a:t>
            </a:r>
            <a:r>
              <a:rPr lang="en-US" sz="2800" dirty="0" err="1">
                <a:solidFill>
                  <a:srgbClr val="0070C0"/>
                </a:solidFill>
              </a:rPr>
              <a:t>subellipticity</a:t>
            </a:r>
            <a:r>
              <a:rPr lang="en-US" sz="2800" dirty="0"/>
              <a:t>…next time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0FDE09-8E6E-9CF1-4F79-545E6E66BC92}"/>
              </a:ext>
            </a:extLst>
          </p:cNvPr>
          <p:cNvSpPr txBox="1"/>
          <p:nvPr/>
        </p:nvSpPr>
        <p:spPr>
          <a:xfrm>
            <a:off x="3544341" y="6110715"/>
            <a:ext cx="5179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Linear, fully nonlinear, BVP, </a:t>
            </a:r>
            <a:r>
              <a:rPr lang="en-US" sz="2800" dirty="0" err="1"/>
              <a:t>etc</a:t>
            </a:r>
            <a:r>
              <a:rPr lang="en-US" sz="2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39639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3" grpId="0"/>
      <p:bldP spid="14" grpId="0"/>
      <p:bldP spid="15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0CE119-3894-5494-F590-7EAB5CF3EFED}"/>
              </a:ext>
            </a:extLst>
          </p:cNvPr>
          <p:cNvSpPr txBox="1"/>
          <p:nvPr/>
        </p:nvSpPr>
        <p:spPr>
          <a:xfrm>
            <a:off x="4313397" y="3075057"/>
            <a:ext cx="35652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Parallel Parking</a:t>
            </a:r>
          </a:p>
        </p:txBody>
      </p:sp>
    </p:spTree>
    <p:extLst>
      <p:ext uri="{BB962C8B-B14F-4D97-AF65-F5344CB8AC3E}">
        <p14:creationId xmlns:p14="http://schemas.microsoft.com/office/powerpoint/2010/main" val="2874394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ene1_Intro">
            <a:hlinkClick r:id="" action="ppaction://media"/>
            <a:extLst>
              <a:ext uri="{FF2B5EF4-FFF2-40B4-BE49-F238E27FC236}">
                <a16:creationId xmlns:a16="http://schemas.microsoft.com/office/drawing/2014/main" id="{8866DD71-42EA-9D8A-2308-65E703AEAD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834" y="342469"/>
            <a:ext cx="10974332" cy="617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8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ene2_Constraint">
            <a:hlinkClick r:id="" action="ppaction://media"/>
            <a:extLst>
              <a:ext uri="{FF2B5EF4-FFF2-40B4-BE49-F238E27FC236}">
                <a16:creationId xmlns:a16="http://schemas.microsoft.com/office/drawing/2014/main" id="{20525E5C-B9F8-F67A-9CBB-BEAE7ED574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834" y="342469"/>
            <a:ext cx="10974332" cy="617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80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ene3_LieBracket">
            <a:hlinkClick r:id="" action="ppaction://media"/>
            <a:extLst>
              <a:ext uri="{FF2B5EF4-FFF2-40B4-BE49-F238E27FC236}">
                <a16:creationId xmlns:a16="http://schemas.microsoft.com/office/drawing/2014/main" id="{81742414-5C7C-98AB-D1F5-D470C464D8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834" y="342469"/>
            <a:ext cx="10974332" cy="617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2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ene4_Parking">
            <a:hlinkClick r:id="" action="ppaction://media"/>
            <a:extLst>
              <a:ext uri="{FF2B5EF4-FFF2-40B4-BE49-F238E27FC236}">
                <a16:creationId xmlns:a16="http://schemas.microsoft.com/office/drawing/2014/main" id="{E32AB6C1-351C-A25E-3397-6D5146D727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834" y="342469"/>
            <a:ext cx="10974332" cy="617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8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ene5_Conclusion">
            <a:hlinkClick r:id="" action="ppaction://media"/>
            <a:extLst>
              <a:ext uri="{FF2B5EF4-FFF2-40B4-BE49-F238E27FC236}">
                <a16:creationId xmlns:a16="http://schemas.microsoft.com/office/drawing/2014/main" id="{32341513-821D-8CE1-9D74-DED3DCFCC1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834" y="342469"/>
            <a:ext cx="10974332" cy="617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3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4E1820-BDEA-7035-C6F1-2F8314992E35}"/>
              </a:ext>
            </a:extLst>
          </p:cNvPr>
          <p:cNvSpPr txBox="1"/>
          <p:nvPr/>
        </p:nvSpPr>
        <p:spPr>
          <a:xfrm>
            <a:off x="4811129" y="2938693"/>
            <a:ext cx="25697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Thank you!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88074C-3E29-5921-77AE-10F06BA68772}"/>
              </a:ext>
            </a:extLst>
          </p:cNvPr>
          <p:cNvSpPr txBox="1"/>
          <p:nvPr/>
        </p:nvSpPr>
        <p:spPr>
          <a:xfrm>
            <a:off x="4472094" y="3872011"/>
            <a:ext cx="3247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street@math.wisc.edu</a:t>
            </a:r>
          </a:p>
        </p:txBody>
      </p:sp>
    </p:spTree>
    <p:extLst>
      <p:ext uri="{BB962C8B-B14F-4D97-AF65-F5344CB8AC3E}">
        <p14:creationId xmlns:p14="http://schemas.microsoft.com/office/powerpoint/2010/main" val="2113201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1168</Words>
  <Application>Microsoft Office PowerPoint</Application>
  <PresentationFormat>Widescreen</PresentationFormat>
  <Paragraphs>190</Paragraphs>
  <Slides>26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Aptos</vt:lpstr>
      <vt:lpstr>Aptos Display</vt:lpstr>
      <vt:lpstr>Arial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 Street</dc:creator>
  <cp:lastModifiedBy>Brian Street</cp:lastModifiedBy>
  <cp:revision>1</cp:revision>
  <dcterms:created xsi:type="dcterms:W3CDTF">2026-03-16T13:27:09Z</dcterms:created>
  <dcterms:modified xsi:type="dcterms:W3CDTF">2026-04-23T15:12:19Z</dcterms:modified>
</cp:coreProperties>
</file>