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3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329" r:id="rId14"/>
    <p:sldId id="269" r:id="rId15"/>
    <p:sldId id="270" r:id="rId16"/>
    <p:sldId id="271" r:id="rId17"/>
    <p:sldId id="272" r:id="rId18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0B20395-EA74-4B36-AD2E-C250714724F8}" v="183" dt="2026-04-15T13:31:18.6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7" d="100"/>
          <a:sy n="127" d="100"/>
        </p:scale>
        <p:origin x="52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ian Street" userId="184f0a42-710a-472f-ae32-5d88f7618c37" providerId="ADAL" clId="{7FBF2CA4-6723-4E7A-91E0-4C8504C145AE}"/>
    <pc:docChg chg="undo custSel addSld delSld modSld modShowInfo">
      <pc:chgData name="Brian Street" userId="184f0a42-710a-472f-ae32-5d88f7618c37" providerId="ADAL" clId="{7FBF2CA4-6723-4E7A-91E0-4C8504C145AE}" dt="2026-04-15T13:31:22.771" v="15509" actId="47"/>
      <pc:docMkLst>
        <pc:docMk/>
      </pc:docMkLst>
      <pc:sldChg chg="addSp delSp modSp new mod delAnim modAnim">
        <pc:chgData name="Brian Street" userId="184f0a42-710a-472f-ae32-5d88f7618c37" providerId="ADAL" clId="{7FBF2CA4-6723-4E7A-91E0-4C8504C145AE}" dt="2026-03-16T13:27:22.685" v="15036" actId="478"/>
        <pc:sldMkLst>
          <pc:docMk/>
          <pc:sldMk cId="1769432273" sldId="256"/>
        </pc:sldMkLst>
      </pc:sldChg>
      <pc:sldChg chg="addSp delSp modSp add mod delAnim modAnim">
        <pc:chgData name="Brian Street" userId="184f0a42-710a-472f-ae32-5d88f7618c37" providerId="ADAL" clId="{7FBF2CA4-6723-4E7A-91E0-4C8504C145AE}" dt="2026-04-15T13:29:56.120" v="15501" actId="20577"/>
        <pc:sldMkLst>
          <pc:docMk/>
          <pc:sldMk cId="70644259" sldId="258"/>
        </pc:sldMkLst>
        <pc:spChg chg="add mod">
          <ac:chgData name="Brian Street" userId="184f0a42-710a-472f-ae32-5d88f7618c37" providerId="ADAL" clId="{7FBF2CA4-6723-4E7A-91E0-4C8504C145AE}" dt="2026-04-15T13:29:56.120" v="15501" actId="20577"/>
          <ac:spMkLst>
            <pc:docMk/>
            <pc:sldMk cId="70644259" sldId="258"/>
            <ac:spMk id="20" creationId="{7C5F10E8-6681-974A-57F0-1D17AE326123}"/>
          </ac:spMkLst>
        </pc:spChg>
      </pc:sldChg>
      <pc:sldChg chg="addSp delSp modSp new mod addAnim delAnim modAnim">
        <pc:chgData name="Brian Street" userId="184f0a42-710a-472f-ae32-5d88f7618c37" providerId="ADAL" clId="{7FBF2CA4-6723-4E7A-91E0-4C8504C145AE}" dt="2026-04-10T13:11:34.744" v="15497"/>
        <pc:sldMkLst>
          <pc:docMk/>
          <pc:sldMk cId="2604413817" sldId="259"/>
        </pc:sldMkLst>
        <pc:spChg chg="add mod">
          <ac:chgData name="Brian Street" userId="184f0a42-710a-472f-ae32-5d88f7618c37" providerId="ADAL" clId="{7FBF2CA4-6723-4E7A-91E0-4C8504C145AE}" dt="2026-04-10T13:10:17.319" v="15489" actId="1076"/>
          <ac:spMkLst>
            <pc:docMk/>
            <pc:sldMk cId="2604413817" sldId="259"/>
            <ac:spMk id="3" creationId="{AEB9D722-BE66-8398-1690-8DFC68E9AA47}"/>
          </ac:spMkLst>
        </pc:spChg>
      </pc:sldChg>
      <pc:sldChg chg="del">
        <pc:chgData name="Brian Street" userId="184f0a42-710a-472f-ae32-5d88f7618c37" providerId="ADAL" clId="{7FBF2CA4-6723-4E7A-91E0-4C8504C145AE}" dt="2026-04-15T13:30:16.238" v="15505" actId="47"/>
        <pc:sldMkLst>
          <pc:docMk/>
          <pc:sldMk cId="1904821911" sldId="260"/>
        </pc:sldMkLst>
      </pc:sldChg>
      <pc:sldChg chg="addSp delSp modSp new mod modAnim">
        <pc:chgData name="Brian Street" userId="184f0a42-710a-472f-ae32-5d88f7618c37" providerId="ADAL" clId="{7FBF2CA4-6723-4E7A-91E0-4C8504C145AE}" dt="2026-04-07T18:07:50.007" v="15348" actId="20577"/>
        <pc:sldMkLst>
          <pc:docMk/>
          <pc:sldMk cId="1307857524" sldId="261"/>
        </pc:sldMkLst>
        <pc:spChg chg="add mod">
          <ac:chgData name="Brian Street" userId="184f0a42-710a-472f-ae32-5d88f7618c37" providerId="ADAL" clId="{7FBF2CA4-6723-4E7A-91E0-4C8504C145AE}" dt="2026-04-07T18:07:50.007" v="15348" actId="20577"/>
          <ac:spMkLst>
            <pc:docMk/>
            <pc:sldMk cId="1307857524" sldId="261"/>
            <ac:spMk id="27" creationId="{9DAEB501-69BA-C3AC-5103-987319AF1DBD}"/>
          </ac:spMkLst>
        </pc:spChg>
      </pc:sldChg>
      <pc:sldChg chg="addSp delSp modSp add mod modTransition modAnim">
        <pc:chgData name="Brian Street" userId="184f0a42-710a-472f-ae32-5d88f7618c37" providerId="ADAL" clId="{7FBF2CA4-6723-4E7A-91E0-4C8504C145AE}" dt="2026-03-17T12:41:58.171" v="15290"/>
        <pc:sldMkLst>
          <pc:docMk/>
          <pc:sldMk cId="2709052745" sldId="264"/>
        </pc:sldMkLst>
        <pc:spChg chg="add mod">
          <ac:chgData name="Brian Street" userId="184f0a42-710a-472f-ae32-5d88f7618c37" providerId="ADAL" clId="{7FBF2CA4-6723-4E7A-91E0-4C8504C145AE}" dt="2026-03-17T12:41:39.147" v="15287" actId="1076"/>
          <ac:spMkLst>
            <pc:docMk/>
            <pc:sldMk cId="2709052745" sldId="264"/>
            <ac:spMk id="11" creationId="{790A8CD8-77AA-BA65-EB10-33C6776BC54B}"/>
          </ac:spMkLst>
        </pc:spChg>
        <pc:spChg chg="add mod">
          <ac:chgData name="Brian Street" userId="184f0a42-710a-472f-ae32-5d88f7618c37" providerId="ADAL" clId="{7FBF2CA4-6723-4E7A-91E0-4C8504C145AE}" dt="2026-03-17T12:41:40.686" v="15288" actId="1076"/>
          <ac:spMkLst>
            <pc:docMk/>
            <pc:sldMk cId="2709052745" sldId="264"/>
            <ac:spMk id="17" creationId="{F0DABCE8-87DE-8A34-8A40-E0A32BFB5A5A}"/>
          </ac:spMkLst>
        </pc:spChg>
        <pc:spChg chg="add mod">
          <ac:chgData name="Brian Street" userId="184f0a42-710a-472f-ae32-5d88f7618c37" providerId="ADAL" clId="{7FBF2CA4-6723-4E7A-91E0-4C8504C145AE}" dt="2026-03-17T12:41:30.189" v="15284" actId="1076"/>
          <ac:spMkLst>
            <pc:docMk/>
            <pc:sldMk cId="2709052745" sldId="264"/>
            <ac:spMk id="18" creationId="{A3CBF8E6-74C1-8B9A-7FC3-B5436F8777B2}"/>
          </ac:spMkLst>
        </pc:spChg>
      </pc:sldChg>
      <pc:sldChg chg="addSp delSp modSp new mod modTransition addAnim delAnim modAnim">
        <pc:chgData name="Brian Street" userId="184f0a42-710a-472f-ae32-5d88f7618c37" providerId="ADAL" clId="{7FBF2CA4-6723-4E7A-91E0-4C8504C145AE}" dt="2026-03-19T17:39:45.384" v="15293" actId="20577"/>
        <pc:sldMkLst>
          <pc:docMk/>
          <pc:sldMk cId="3613752731" sldId="267"/>
        </pc:sldMkLst>
        <pc:spChg chg="add mod">
          <ac:chgData name="Brian Street" userId="184f0a42-710a-472f-ae32-5d88f7618c37" providerId="ADAL" clId="{7FBF2CA4-6723-4E7A-91E0-4C8504C145AE}" dt="2026-03-19T17:39:45.384" v="15293" actId="20577"/>
          <ac:spMkLst>
            <pc:docMk/>
            <pc:sldMk cId="3613752731" sldId="267"/>
            <ac:spMk id="13" creationId="{B542FD7C-F8AA-7DD4-7FAC-6BFA11A08F0E}"/>
          </ac:spMkLst>
        </pc:spChg>
      </pc:sldChg>
      <pc:sldChg chg="addSp delSp modSp add del mod addAnim delAnim modAnim">
        <pc:chgData name="Brian Street" userId="184f0a42-710a-472f-ae32-5d88f7618c37" providerId="ADAL" clId="{7FBF2CA4-6723-4E7A-91E0-4C8504C145AE}" dt="2026-04-15T13:31:22.771" v="15509" actId="47"/>
        <pc:sldMkLst>
          <pc:docMk/>
          <pc:sldMk cId="2046128022" sldId="268"/>
        </pc:sldMkLst>
        <pc:spChg chg="add mod">
          <ac:chgData name="Brian Street" userId="184f0a42-710a-472f-ae32-5d88f7618c37" providerId="ADAL" clId="{7FBF2CA4-6723-4E7A-91E0-4C8504C145AE}" dt="2026-03-19T17:42:22.647" v="15294" actId="1076"/>
          <ac:spMkLst>
            <pc:docMk/>
            <pc:sldMk cId="2046128022" sldId="268"/>
            <ac:spMk id="5" creationId="{90DCA135-1BF5-A6FA-5F78-8B8FE22D3315}"/>
          </ac:spMkLst>
        </pc:spChg>
      </pc:sldChg>
      <pc:sldChg chg="addSp delSp modSp new mod modAnim">
        <pc:chgData name="Brian Street" userId="184f0a42-710a-472f-ae32-5d88f7618c37" providerId="ADAL" clId="{7FBF2CA4-6723-4E7A-91E0-4C8504C145AE}" dt="2026-04-07T18:08:26.477" v="15360" actId="20577"/>
        <pc:sldMkLst>
          <pc:docMk/>
          <pc:sldMk cId="2961734400" sldId="269"/>
        </pc:sldMkLst>
        <pc:spChg chg="add mod">
          <ac:chgData name="Brian Street" userId="184f0a42-710a-472f-ae32-5d88f7618c37" providerId="ADAL" clId="{7FBF2CA4-6723-4E7A-91E0-4C8504C145AE}" dt="2026-04-07T18:08:26.477" v="15360" actId="20577"/>
          <ac:spMkLst>
            <pc:docMk/>
            <pc:sldMk cId="2961734400" sldId="269"/>
            <ac:spMk id="22" creationId="{AACDDF11-8AD7-2E18-BEA6-36439A28689C}"/>
          </ac:spMkLst>
        </pc:spChg>
      </pc:sldChg>
      <pc:sldChg chg="addSp delSp modSp new mod delAnim modAnim">
        <pc:chgData name="Brian Street" userId="184f0a42-710a-472f-ae32-5d88f7618c37" providerId="ADAL" clId="{7FBF2CA4-6723-4E7A-91E0-4C8504C145AE}" dt="2026-03-19T17:49:51.571" v="15336"/>
        <pc:sldMkLst>
          <pc:docMk/>
          <pc:sldMk cId="1839403034" sldId="270"/>
        </pc:sldMkLst>
        <pc:spChg chg="add mod">
          <ac:chgData name="Brian Street" userId="184f0a42-710a-472f-ae32-5d88f7618c37" providerId="ADAL" clId="{7FBF2CA4-6723-4E7A-91E0-4C8504C145AE}" dt="2026-03-19T17:49:39.328" v="15334" actId="207"/>
          <ac:spMkLst>
            <pc:docMk/>
            <pc:sldMk cId="1839403034" sldId="270"/>
            <ac:spMk id="11" creationId="{C2571F45-6D98-753E-65B5-75BFD6157B32}"/>
          </ac:spMkLst>
        </pc:spChg>
        <pc:cxnChg chg="add mod">
          <ac:chgData name="Brian Street" userId="184f0a42-710a-472f-ae32-5d88f7618c37" providerId="ADAL" clId="{7FBF2CA4-6723-4E7A-91E0-4C8504C145AE}" dt="2026-03-19T17:49:21.546" v="15314" actId="692"/>
          <ac:cxnSpMkLst>
            <pc:docMk/>
            <pc:sldMk cId="1839403034" sldId="270"/>
            <ac:cxnSpMk id="9" creationId="{4357BD48-5401-9CEB-26D1-B65EAB56BFA6}"/>
          </ac:cxnSpMkLst>
        </pc:cxnChg>
      </pc:sldChg>
      <pc:sldChg chg="add">
        <pc:chgData name="Brian Street" userId="184f0a42-710a-472f-ae32-5d88f7618c37" providerId="ADAL" clId="{7FBF2CA4-6723-4E7A-91E0-4C8504C145AE}" dt="2026-04-15T13:30:11.049" v="15504"/>
        <pc:sldMkLst>
          <pc:docMk/>
          <pc:sldMk cId="2818192045" sldId="273"/>
        </pc:sldMkLst>
      </pc:sldChg>
      <pc:sldChg chg="add del">
        <pc:chgData name="Brian Street" userId="184f0a42-710a-472f-ae32-5d88f7618c37" providerId="ADAL" clId="{7FBF2CA4-6723-4E7A-91E0-4C8504C145AE}" dt="2026-04-15T13:30:10.970" v="15503"/>
        <pc:sldMkLst>
          <pc:docMk/>
          <pc:sldMk cId="4005531741" sldId="273"/>
        </pc:sldMkLst>
      </pc:sldChg>
      <pc:sldChg chg="add">
        <pc:chgData name="Brian Street" userId="184f0a42-710a-472f-ae32-5d88f7618c37" providerId="ADAL" clId="{7FBF2CA4-6723-4E7A-91E0-4C8504C145AE}" dt="2026-04-15T13:31:18.662" v="15508"/>
        <pc:sldMkLst>
          <pc:docMk/>
          <pc:sldMk cId="1445930254" sldId="329"/>
        </pc:sldMkLst>
      </pc:sldChg>
      <pc:sldChg chg="add del">
        <pc:chgData name="Brian Street" userId="184f0a42-710a-472f-ae32-5d88f7618c37" providerId="ADAL" clId="{7FBF2CA4-6723-4E7A-91E0-4C8504C145AE}" dt="2026-04-15T13:31:18.583" v="15507"/>
        <pc:sldMkLst>
          <pc:docMk/>
          <pc:sldMk cId="1970642598" sldId="32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3D9BE-3EC4-65BA-C020-DC6AF3C916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B300BD-6667-C5BB-03BB-28AE98FE2F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DE748E-76AC-A84C-7DB6-A9DE9C816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A394E-2E25-4368-A788-91CF577F2EFF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3225FA-0E27-1FF0-457D-99EDD5320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92851D-F468-7986-D136-0640E65F8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53BE0-1652-44DC-A57D-D0A02DC8E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452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C3900-579D-A910-B072-B0A1BCAA6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B40E7C-EB73-18D0-6AC2-35756DEC40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F219E9-D942-D86B-71F9-2AC059EA7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A394E-2E25-4368-A788-91CF577F2EFF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2B5345-5ADE-5902-66CE-49FA653DB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7AD505-9C33-058C-37BC-041EB3979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53BE0-1652-44DC-A57D-D0A02DC8E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256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7893B-19DB-9A63-C97A-CCE2951C11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FCCE04-672F-41A6-1A16-D11E26A7E2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DC6D6-8B33-FC78-3EAB-2BDA9CC22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A394E-2E25-4368-A788-91CF577F2EFF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2B3420-E76A-AD4D-0366-6B14C784B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24987E-70C4-198D-6293-30423668E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53BE0-1652-44DC-A57D-D0A02DC8E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83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C81FA-1D5C-A0FF-A7DB-30726007A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FA2AB0-5B30-842C-C170-72BA0644D1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7B4CD3-39AA-2336-DD07-D34455C83F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5BCD48-26CD-24CC-B04A-9F6D985F50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A394E-2E25-4368-A788-91CF577F2EFF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25AA69-5AD7-FE2F-A5AD-9DAE0D691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E8AE74-FCB7-1BA0-C54B-A75792DC3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53BE0-1652-44DC-A57D-D0A02DC8E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768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3D6B5-0908-7106-B96B-6E761699A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2F508A-0905-ADF1-8BBB-F6759ECDA6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0DD8B9-7804-A097-9821-2D26A327F6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57C3FB-E16D-76EF-E416-6873C1C8A3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E6C5E7-C938-7069-051C-E68E54C30F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44388ED-B56D-794F-8DA0-B36F49420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A394E-2E25-4368-A788-91CF577F2EFF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D84CC1B-0A08-E9F1-14A7-B596DEA78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95FE5D-36A8-57D5-9174-10CDFED0B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53BE0-1652-44DC-A57D-D0A02DC8E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215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7F67A-0607-12E8-B869-424ED3689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DD9F74-B5A0-6BB6-1AB1-CFEC51D52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A394E-2E25-4368-A788-91CF577F2EFF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EB0AF5-19C2-55FE-CAB6-B8253CB11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C83F01-07B3-0A07-D77B-100A193E1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53BE0-1652-44DC-A57D-D0A02DC8E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24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AE8B049-383D-5C7A-5009-949E53CF91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A394E-2E25-4368-A788-91CF577F2EFF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91BFE5-A0B3-9DE5-0953-D30C5E829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78BAE-3B98-432C-2680-68E8C68C9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53BE0-1652-44DC-A57D-D0A02DC8E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4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3442B-5570-9ECF-624F-3B520ED9D2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33CE75-5A77-D362-D3E9-75E25BC6BA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667FE2-D4AC-819E-D5FC-53FE52739A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ED3B0F-F80C-B35C-F247-DBFD0A886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A394E-2E25-4368-A788-91CF577F2EFF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E1FD88-5AF8-81F8-5CC8-78018B017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AB7D81-9988-AA19-65D0-2CEA16915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53BE0-1652-44DC-A57D-D0A02DC8E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203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53CBF-8234-B5F7-07F9-7AF4D7F69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06948E0-7AFD-2ED1-8E41-592D834B9E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92F86F-F05C-518B-E545-9CEA8EEBD1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524C71-72D8-626D-4ABF-5CFD4160D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A394E-2E25-4368-A788-91CF577F2EFF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252053-B7CB-2910-5C14-BB2C3D569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E50E81-8581-65EB-B0B7-2DFF808D5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53BE0-1652-44DC-A57D-D0A02DC8E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9645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6C4DB-B8CA-283D-A524-80DF3A6DB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BB2539-DCE7-198B-487E-4B2EACEFB9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721325-864B-0447-31D7-DBE920F13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A394E-2E25-4368-A788-91CF577F2EFF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747E8F-774E-B220-7A98-575F4EFB9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3D31C4-15BD-05EB-F36C-BE3760283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53BE0-1652-44DC-A57D-D0A02DC8E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5117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08DD8E3-F624-D691-01E9-D224D2D6C0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1A49D2-69E4-0B46-8236-11082DB837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A2340E-CD14-F86A-7451-741EA07ED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A394E-2E25-4368-A788-91CF577F2EFF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B3E462-6912-4E3C-7AAD-4E3697F73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B563CE-5001-A8A5-3461-212BC9DB5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53BE0-1652-44DC-A57D-D0A02DC8E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466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8B226A3-B26F-F0F2-1E75-A2FDB14D4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B45CF1-C951-F07E-78FD-D30FB3E941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443FD1-8BC8-7DB4-CF15-788942D0E6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D4A394E-2E25-4368-A788-91CF577F2EFF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881C1D-A00E-789E-5733-3298FD4BC4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13F29D-179C-C130-9F66-2249EF7183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DC53BE0-1652-44DC-A57D-D0A02DC8E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022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18" Type="http://schemas.openxmlformats.org/officeDocument/2006/relationships/image" Target="../media/image40.png"/><Relationship Id="rId3" Type="http://schemas.openxmlformats.org/officeDocument/2006/relationships/image" Target="../media/image25.png"/><Relationship Id="rId21" Type="http://schemas.openxmlformats.org/officeDocument/2006/relationships/image" Target="../media/image43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17" Type="http://schemas.openxmlformats.org/officeDocument/2006/relationships/image" Target="../media/image39.png"/><Relationship Id="rId2" Type="http://schemas.openxmlformats.org/officeDocument/2006/relationships/image" Target="../media/image24.png"/><Relationship Id="rId16" Type="http://schemas.openxmlformats.org/officeDocument/2006/relationships/image" Target="../media/image38.png"/><Relationship Id="rId20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5" Type="http://schemas.openxmlformats.org/officeDocument/2006/relationships/image" Target="../media/image37.png"/><Relationship Id="rId10" Type="http://schemas.openxmlformats.org/officeDocument/2006/relationships/image" Target="../media/image32.png"/><Relationship Id="rId19" Type="http://schemas.openxmlformats.org/officeDocument/2006/relationships/image" Target="../media/image41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Relationship Id="rId14" Type="http://schemas.openxmlformats.org/officeDocument/2006/relationships/image" Target="../media/image36.png"/><Relationship Id="rId22" Type="http://schemas.openxmlformats.org/officeDocument/2006/relationships/image" Target="../media/image4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18" Type="http://schemas.openxmlformats.org/officeDocument/2006/relationships/image" Target="../media/image130.png"/><Relationship Id="rId3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17" Type="http://schemas.openxmlformats.org/officeDocument/2006/relationships/image" Target="../media/image127.png"/><Relationship Id="rId2" Type="http://schemas.openxmlformats.org/officeDocument/2006/relationships/image" Target="NULL"/><Relationship Id="rId16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../media/image4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70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12" Type="http://schemas.openxmlformats.org/officeDocument/2006/relationships/image" Target="../media/image69.png"/><Relationship Id="rId17" Type="http://schemas.openxmlformats.org/officeDocument/2006/relationships/image" Target="../media/image74.png"/><Relationship Id="rId2" Type="http://schemas.openxmlformats.org/officeDocument/2006/relationships/image" Target="../media/image59.png"/><Relationship Id="rId16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11" Type="http://schemas.openxmlformats.org/officeDocument/2006/relationships/image" Target="../media/image68.png"/><Relationship Id="rId5" Type="http://schemas.openxmlformats.org/officeDocument/2006/relationships/image" Target="../media/image62.png"/><Relationship Id="rId15" Type="http://schemas.openxmlformats.org/officeDocument/2006/relationships/image" Target="../media/image72.png"/><Relationship Id="rId10" Type="http://schemas.openxmlformats.org/officeDocument/2006/relationships/image" Target="../media/image67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Relationship Id="rId14" Type="http://schemas.openxmlformats.org/officeDocument/2006/relationships/image" Target="../media/image7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86.png"/><Relationship Id="rId3" Type="http://schemas.openxmlformats.org/officeDocument/2006/relationships/image" Target="../media/image76.png"/><Relationship Id="rId7" Type="http://schemas.openxmlformats.org/officeDocument/2006/relationships/image" Target="../media/image47.png"/><Relationship Id="rId12" Type="http://schemas.openxmlformats.org/officeDocument/2006/relationships/image" Target="../media/image85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11" Type="http://schemas.openxmlformats.org/officeDocument/2006/relationships/image" Target="../media/image84.png"/><Relationship Id="rId5" Type="http://schemas.openxmlformats.org/officeDocument/2006/relationships/image" Target="../media/image78.png"/><Relationship Id="rId10" Type="http://schemas.openxmlformats.org/officeDocument/2006/relationships/image" Target="../media/image83.png"/><Relationship Id="rId4" Type="http://schemas.openxmlformats.org/officeDocument/2006/relationships/image" Target="../media/image77.png"/><Relationship Id="rId9" Type="http://schemas.openxmlformats.org/officeDocument/2006/relationships/image" Target="../media/image8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49.png"/><Relationship Id="rId7" Type="http://schemas.openxmlformats.org/officeDocument/2006/relationships/image" Target="../media/image91.png"/><Relationship Id="rId12" Type="http://schemas.openxmlformats.org/officeDocument/2006/relationships/image" Target="../media/image52.png"/><Relationship Id="rId2" Type="http://schemas.openxmlformats.org/officeDocument/2006/relationships/image" Target="../media/image8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png"/><Relationship Id="rId11" Type="http://schemas.openxmlformats.org/officeDocument/2006/relationships/image" Target="../media/image95.png"/><Relationship Id="rId5" Type="http://schemas.openxmlformats.org/officeDocument/2006/relationships/image" Target="../media/image89.png"/><Relationship Id="rId10" Type="http://schemas.openxmlformats.org/officeDocument/2006/relationships/image" Target="../media/image94.png"/><Relationship Id="rId4" Type="http://schemas.openxmlformats.org/officeDocument/2006/relationships/image" Target="../media/image50.png"/><Relationship Id="rId9" Type="http://schemas.openxmlformats.org/officeDocument/2006/relationships/image" Target="../media/image5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13" Type="http://schemas.openxmlformats.org/officeDocument/2006/relationships/image" Target="../media/image52.png"/><Relationship Id="rId3" Type="http://schemas.openxmlformats.org/officeDocument/2006/relationships/image" Target="../media/image49.png"/><Relationship Id="rId7" Type="http://schemas.openxmlformats.org/officeDocument/2006/relationships/image" Target="../media/image91.png"/><Relationship Id="rId12" Type="http://schemas.openxmlformats.org/officeDocument/2006/relationships/image" Target="../media/image98.png"/><Relationship Id="rId2" Type="http://schemas.openxmlformats.org/officeDocument/2006/relationships/image" Target="../media/image8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png"/><Relationship Id="rId11" Type="http://schemas.openxmlformats.org/officeDocument/2006/relationships/image" Target="../media/image97.png"/><Relationship Id="rId5" Type="http://schemas.openxmlformats.org/officeDocument/2006/relationships/image" Target="../media/image89.png"/><Relationship Id="rId10" Type="http://schemas.openxmlformats.org/officeDocument/2006/relationships/image" Target="../media/image94.png"/><Relationship Id="rId4" Type="http://schemas.openxmlformats.org/officeDocument/2006/relationships/image" Target="../media/image50.png"/><Relationship Id="rId9" Type="http://schemas.openxmlformats.org/officeDocument/2006/relationships/image" Target="../media/image5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100.png"/><Relationship Id="rId7" Type="http://schemas.openxmlformats.org/officeDocument/2006/relationships/image" Target="../media/image104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9" Type="http://schemas.openxmlformats.org/officeDocument/2006/relationships/image" Target="../media/image10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png"/><Relationship Id="rId13" Type="http://schemas.openxmlformats.org/officeDocument/2006/relationships/image" Target="../media/image119.png"/><Relationship Id="rId18" Type="http://schemas.openxmlformats.org/officeDocument/2006/relationships/image" Target="../media/image124.png"/><Relationship Id="rId3" Type="http://schemas.openxmlformats.org/officeDocument/2006/relationships/image" Target="../media/image109.png"/><Relationship Id="rId7" Type="http://schemas.openxmlformats.org/officeDocument/2006/relationships/image" Target="../media/image113.png"/><Relationship Id="rId12" Type="http://schemas.openxmlformats.org/officeDocument/2006/relationships/image" Target="../media/image118.png"/><Relationship Id="rId17" Type="http://schemas.openxmlformats.org/officeDocument/2006/relationships/image" Target="../media/image123.png"/><Relationship Id="rId2" Type="http://schemas.openxmlformats.org/officeDocument/2006/relationships/image" Target="../media/image108.png"/><Relationship Id="rId16" Type="http://schemas.openxmlformats.org/officeDocument/2006/relationships/image" Target="../media/image122.png"/><Relationship Id="rId20" Type="http://schemas.openxmlformats.org/officeDocument/2006/relationships/image" Target="../media/image1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2.png"/><Relationship Id="rId11" Type="http://schemas.openxmlformats.org/officeDocument/2006/relationships/image" Target="../media/image117.png"/><Relationship Id="rId5" Type="http://schemas.openxmlformats.org/officeDocument/2006/relationships/image" Target="../media/image111.png"/><Relationship Id="rId15" Type="http://schemas.openxmlformats.org/officeDocument/2006/relationships/image" Target="../media/image121.png"/><Relationship Id="rId10" Type="http://schemas.openxmlformats.org/officeDocument/2006/relationships/image" Target="../media/image116.png"/><Relationship Id="rId19" Type="http://schemas.openxmlformats.org/officeDocument/2006/relationships/image" Target="../media/image125.png"/><Relationship Id="rId4" Type="http://schemas.openxmlformats.org/officeDocument/2006/relationships/image" Target="../media/image110.png"/><Relationship Id="rId9" Type="http://schemas.openxmlformats.org/officeDocument/2006/relationships/image" Target="../media/image115.png"/><Relationship Id="rId14" Type="http://schemas.openxmlformats.org/officeDocument/2006/relationships/image" Target="../media/image12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18" Type="http://schemas.openxmlformats.org/officeDocument/2006/relationships/image" Target="../media/image127.png"/><Relationship Id="rId3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17" Type="http://schemas.openxmlformats.org/officeDocument/2006/relationships/image" Target="../media/image57.png"/><Relationship Id="rId2" Type="http://schemas.openxmlformats.org/officeDocument/2006/relationships/image" Target="NULL"/><Relationship Id="rId16" Type="http://schemas.openxmlformats.org/officeDocument/2006/relationships/image" Target="../media/image250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5" Type="http://schemas.openxmlformats.org/officeDocument/2006/relationships/image" Target="NULL"/><Relationship Id="rId10" Type="http://schemas.openxmlformats.org/officeDocument/2006/relationships/image" Target="NULL"/><Relationship Id="rId19" Type="http://schemas.openxmlformats.org/officeDocument/2006/relationships/image" Target="../media/image130.png"/><Relationship Id="rId4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NUL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png"/><Relationship Id="rId13" Type="http://schemas.openxmlformats.org/officeDocument/2006/relationships/image" Target="../media/image150.png"/><Relationship Id="rId3" Type="http://schemas.openxmlformats.org/officeDocument/2006/relationships/image" Target="../media/image140.png"/><Relationship Id="rId7" Type="http://schemas.openxmlformats.org/officeDocument/2006/relationships/image" Target="../media/image144.png"/><Relationship Id="rId12" Type="http://schemas.openxmlformats.org/officeDocument/2006/relationships/image" Target="../media/image149.png"/><Relationship Id="rId2" Type="http://schemas.openxmlformats.org/officeDocument/2006/relationships/image" Target="../media/image139.png"/><Relationship Id="rId16" Type="http://schemas.openxmlformats.org/officeDocument/2006/relationships/image" Target="../media/image1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3.png"/><Relationship Id="rId11" Type="http://schemas.openxmlformats.org/officeDocument/2006/relationships/image" Target="../media/image148.png"/><Relationship Id="rId5" Type="http://schemas.openxmlformats.org/officeDocument/2006/relationships/image" Target="../media/image142.png"/><Relationship Id="rId15" Type="http://schemas.openxmlformats.org/officeDocument/2006/relationships/image" Target="../media/image152.png"/><Relationship Id="rId10" Type="http://schemas.openxmlformats.org/officeDocument/2006/relationships/image" Target="../media/image147.png"/><Relationship Id="rId4" Type="http://schemas.openxmlformats.org/officeDocument/2006/relationships/image" Target="../media/image141.png"/><Relationship Id="rId9" Type="http://schemas.openxmlformats.org/officeDocument/2006/relationships/image" Target="../media/image146.png"/><Relationship Id="rId14" Type="http://schemas.openxmlformats.org/officeDocument/2006/relationships/image" Target="../media/image15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8.png"/><Relationship Id="rId3" Type="http://schemas.openxmlformats.org/officeDocument/2006/relationships/image" Target="../media/image155.png"/><Relationship Id="rId7" Type="http://schemas.openxmlformats.org/officeDocument/2006/relationships/image" Target="../media/image58.png"/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11" Type="http://schemas.openxmlformats.org/officeDocument/2006/relationships/image" Target="../media/image81.png"/><Relationship Id="rId5" Type="http://schemas.openxmlformats.org/officeDocument/2006/relationships/image" Target="../media/image46.png"/><Relationship Id="rId10" Type="http://schemas.openxmlformats.org/officeDocument/2006/relationships/image" Target="../media/image80.png"/><Relationship Id="rId4" Type="http://schemas.openxmlformats.org/officeDocument/2006/relationships/image" Target="../media/image156.png"/><Relationship Id="rId9" Type="http://schemas.openxmlformats.org/officeDocument/2006/relationships/image" Target="../media/image7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8.png"/><Relationship Id="rId3" Type="http://schemas.openxmlformats.org/officeDocument/2006/relationships/image" Target="../media/image163.png"/><Relationship Id="rId7" Type="http://schemas.openxmlformats.org/officeDocument/2006/relationships/image" Target="../media/image167.png"/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6.png"/><Relationship Id="rId5" Type="http://schemas.openxmlformats.org/officeDocument/2006/relationships/image" Target="../media/image165.png"/><Relationship Id="rId10" Type="http://schemas.openxmlformats.org/officeDocument/2006/relationships/image" Target="../media/image170.png"/><Relationship Id="rId4" Type="http://schemas.openxmlformats.org/officeDocument/2006/relationships/image" Target="../media/image164.png"/><Relationship Id="rId9" Type="http://schemas.openxmlformats.org/officeDocument/2006/relationships/image" Target="../media/image16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F5198AE-3AD2-9023-65CC-75E2331DF310}"/>
              </a:ext>
            </a:extLst>
          </p:cNvPr>
          <p:cNvSpPr txBox="1"/>
          <p:nvPr/>
        </p:nvSpPr>
        <p:spPr>
          <a:xfrm>
            <a:off x="2369114" y="1865621"/>
            <a:ext cx="74537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Singular Integrals and PDEs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D33B01-0871-66AB-5824-6EE4BB563A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7920" y="5959246"/>
            <a:ext cx="894080" cy="8987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FF993D9-A257-8DAA-CB62-1589EDB278AF}"/>
              </a:ext>
            </a:extLst>
          </p:cNvPr>
          <p:cNvSpPr txBox="1"/>
          <p:nvPr/>
        </p:nvSpPr>
        <p:spPr>
          <a:xfrm>
            <a:off x="5098034" y="3429000"/>
            <a:ext cx="19959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Brian Street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61656C-9273-19E3-4970-90D2EF2596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8806" y="4419345"/>
            <a:ext cx="3354386" cy="1073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432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B5739F0-8F05-B9D7-8DC0-DD98D556CA2A}"/>
              </a:ext>
            </a:extLst>
          </p:cNvPr>
          <p:cNvSpPr txBox="1"/>
          <p:nvPr/>
        </p:nvSpPr>
        <p:spPr>
          <a:xfrm>
            <a:off x="4465906" y="153423"/>
            <a:ext cx="32601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70C0"/>
                </a:solidFill>
              </a:rPr>
              <a:t>Hilbert Transform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A1D4493-E92D-C100-DFCB-7AF98A24E3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325" y="1059235"/>
            <a:ext cx="1676133" cy="67751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477D05F-4C5F-382D-DB7F-8C55AACBB5C7}"/>
                  </a:ext>
                </a:extLst>
              </p:cNvPr>
              <p:cNvSpPr txBox="1"/>
              <p:nvPr/>
            </p:nvSpPr>
            <p:spPr>
              <a:xfrm>
                <a:off x="2197014" y="1046484"/>
                <a:ext cx="4896469" cy="7030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but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</m:oMath>
                </a14:m>
                <a:r>
                  <a:rPr lang="en-US" sz="2800" dirty="0"/>
                  <a:t> still defines a distribution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477D05F-4C5F-382D-DB7F-8C55AACBB5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7014" y="1046484"/>
                <a:ext cx="4896469" cy="703013"/>
              </a:xfrm>
              <a:prstGeom prst="rect">
                <a:avLst/>
              </a:prstGeom>
              <a:blipFill>
                <a:blip r:embed="rId3"/>
                <a:stretch>
                  <a:fillRect l="-2488" r="-1617" b="-121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55A7B9A-7A6E-3BC5-832E-139DA050771E}"/>
                  </a:ext>
                </a:extLst>
              </p:cNvPr>
              <p:cNvSpPr txBox="1"/>
              <p:nvPr/>
            </p:nvSpPr>
            <p:spPr>
              <a:xfrm>
                <a:off x="483196" y="2012907"/>
                <a:ext cx="546072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800" dirty="0"/>
                  <a:t>Let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∈</m:t>
                    </m:r>
                    <m:sSubSup>
                      <m:sSub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</m:sSubSup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</m:oMath>
                </a14:m>
                <a:r>
                  <a:rPr lang="en-US" sz="2800" dirty="0"/>
                  <a:t> want to define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55A7B9A-7A6E-3BC5-832E-139DA05077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196" y="2012907"/>
                <a:ext cx="5460726" cy="523220"/>
              </a:xfrm>
              <a:prstGeom prst="rect">
                <a:avLst/>
              </a:prstGeom>
              <a:blipFill>
                <a:blip r:embed="rId4"/>
                <a:stretch>
                  <a:fillRect l="-1786" t="-11628" r="-1897" b="-3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id="{478E337C-D739-C365-D0AA-E660519CAB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3922" y="1847765"/>
            <a:ext cx="3476169" cy="80338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13C3177-9530-3D01-CF3C-7C3589420E98}"/>
                  </a:ext>
                </a:extLst>
              </p:cNvPr>
              <p:cNvSpPr txBox="1"/>
              <p:nvPr/>
            </p:nvSpPr>
            <p:spPr>
              <a:xfrm>
                <a:off x="544037" y="3013802"/>
                <a:ext cx="3042821" cy="7030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Since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</m:oMath>
                </a14:m>
                <a:r>
                  <a:rPr lang="en-US" sz="2800" dirty="0"/>
                  <a:t> is odd, set: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13C3177-9530-3D01-CF3C-7C3589420E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037" y="3013802"/>
                <a:ext cx="3042821" cy="703013"/>
              </a:xfrm>
              <a:prstGeom prst="rect">
                <a:avLst/>
              </a:prstGeom>
              <a:blipFill>
                <a:blip r:embed="rId6"/>
                <a:stretch>
                  <a:fillRect l="-4008" r="-3407" b="-112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>
            <a:extLst>
              <a:ext uri="{FF2B5EF4-FFF2-40B4-BE49-F238E27FC236}">
                <a16:creationId xmlns:a16="http://schemas.microsoft.com/office/drawing/2014/main" id="{74656EE8-B810-AD2A-1A37-51C117C12F5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24018" y="3025498"/>
            <a:ext cx="1467809" cy="73214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23342F8-A9D4-D2E6-6463-0A92BDC002D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49940" y="3215222"/>
            <a:ext cx="2500470" cy="35269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4918D9C-282C-CE27-D091-22FFC4B8AFFA}"/>
                  </a:ext>
                </a:extLst>
              </p:cNvPr>
              <p:cNvSpPr txBox="1"/>
              <p:nvPr/>
            </p:nvSpPr>
            <p:spPr>
              <a:xfrm>
                <a:off x="6771032" y="3945789"/>
                <a:ext cx="2649059" cy="3724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bounded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</m:d>
                      </m:e>
                      <m:sub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p>
                      </m:sub>
                    </m:sSub>
                  </m:oMath>
                </a14:m>
                <a:r>
                  <a:rPr lang="en-US" dirty="0"/>
                  <a:t> (MVT)</a:t>
                </a: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4918D9C-282C-CE27-D091-22FFC4B8AF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1032" y="3945789"/>
                <a:ext cx="2649059" cy="372410"/>
              </a:xfrm>
              <a:prstGeom prst="rect">
                <a:avLst/>
              </a:prstGeom>
              <a:blipFill>
                <a:blip r:embed="rId9"/>
                <a:stretch>
                  <a:fillRect l="-2074" t="-6557" b="-26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9312325-B340-3267-F60E-970CD5338E25}"/>
                  </a:ext>
                </a:extLst>
              </p:cNvPr>
              <p:cNvSpPr txBox="1"/>
              <p:nvPr/>
            </p:nvSpPr>
            <p:spPr>
              <a:xfrm>
                <a:off x="446325" y="5494356"/>
                <a:ext cx="7671524" cy="7030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</m:oMath>
                </a14:m>
                <a:r>
                  <a:rPr lang="en-US" sz="2800" dirty="0"/>
                  <a:t> defines a distribution, but uses a </a:t>
                </a:r>
                <a:r>
                  <a:rPr lang="en-US" sz="2800" i="1" dirty="0"/>
                  <a:t>derivative</a:t>
                </a:r>
                <a:r>
                  <a:rPr lang="en-US" sz="2800" dirty="0"/>
                  <a:t> of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9312325-B340-3267-F60E-970CD5338E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325" y="5494356"/>
                <a:ext cx="7671524" cy="703013"/>
              </a:xfrm>
              <a:prstGeom prst="rect">
                <a:avLst/>
              </a:prstGeom>
              <a:blipFill>
                <a:blip r:embed="rId10"/>
                <a:stretch>
                  <a:fillRect b="-112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3" name="Picture 32">
            <a:extLst>
              <a:ext uri="{FF2B5EF4-FFF2-40B4-BE49-F238E27FC236}">
                <a16:creationId xmlns:a16="http://schemas.microsoft.com/office/drawing/2014/main" id="{C86F707E-5F8B-3C62-A3E5-62E80472585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4803" y="4247014"/>
            <a:ext cx="6224109" cy="757972"/>
          </a:xfrm>
          <a:prstGeom prst="rect">
            <a:avLst/>
          </a:prstGeom>
        </p:spPr>
      </p:pic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A9CF7F29-FCAC-CA4C-6FE6-4CD09AF5FEEB}"/>
              </a:ext>
            </a:extLst>
          </p:cNvPr>
          <p:cNvCxnSpPr>
            <a:cxnSpLocks/>
          </p:cNvCxnSpPr>
          <p:nvPr/>
        </p:nvCxnSpPr>
        <p:spPr>
          <a:xfrm flipH="1">
            <a:off x="6345568" y="4206852"/>
            <a:ext cx="466405" cy="11502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5921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3" grpId="0"/>
      <p:bldP spid="24" grpId="0"/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DA8206-7B38-3D0C-70BA-3163D51DFE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BBF09D0-FBD9-545A-EEB5-346803A012BE}"/>
              </a:ext>
            </a:extLst>
          </p:cNvPr>
          <p:cNvSpPr txBox="1"/>
          <p:nvPr/>
        </p:nvSpPr>
        <p:spPr>
          <a:xfrm>
            <a:off x="4465906" y="153423"/>
            <a:ext cx="32601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70C0"/>
                </a:solidFill>
              </a:rPr>
              <a:t>Hilbert Transform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91EE677-94C5-C491-8365-DB34D333DC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7889" y="1088397"/>
            <a:ext cx="1719493" cy="39548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2F789C0-9E2F-5DDA-9F9D-107A6B614C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641" y="865357"/>
            <a:ext cx="6684289" cy="84156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7C5F10E8-6681-974A-57F0-1D17AE326123}"/>
              </a:ext>
            </a:extLst>
          </p:cNvPr>
          <p:cNvSpPr txBox="1"/>
          <p:nvPr/>
        </p:nvSpPr>
        <p:spPr>
          <a:xfrm>
            <a:off x="170267" y="2730580"/>
            <a:ext cx="115543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Thm</a:t>
            </a:r>
            <a:r>
              <a:rPr lang="en-US" sz="2800" dirty="0"/>
              <a:t> (Hilbert, Weyl, Schur, Riesz, </a:t>
            </a:r>
            <a:r>
              <a:rPr lang="en-US" sz="2800" dirty="0" err="1"/>
              <a:t>Besicovitch</a:t>
            </a:r>
            <a:r>
              <a:rPr lang="en-US" sz="2800" dirty="0"/>
              <a:t>, Titchmarsh, Marcinkiewicz):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7CFFD352-9D2D-86E3-2FA4-142264F5FB65}"/>
                  </a:ext>
                </a:extLst>
              </p:cNvPr>
              <p:cNvSpPr txBox="1"/>
              <p:nvPr/>
            </p:nvSpPr>
            <p:spPr>
              <a:xfrm>
                <a:off x="5571246" y="3359819"/>
                <a:ext cx="211070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 dirty="0"/>
                  <a:t>not</a:t>
                </a:r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=1,∞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7CFFD352-9D2D-86E3-2FA4-142264F5FB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1246" y="3359819"/>
                <a:ext cx="2110706" cy="523220"/>
              </a:xfrm>
              <a:prstGeom prst="rect">
                <a:avLst/>
              </a:prstGeom>
              <a:blipFill>
                <a:blip r:embed="rId4"/>
                <a:stretch>
                  <a:fillRect l="-6069" t="-11628" b="-3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63EF287A-BAA6-47DC-5E17-C20F89188C12}"/>
                  </a:ext>
                </a:extLst>
              </p:cNvPr>
              <p:cNvSpPr txBox="1"/>
              <p:nvPr/>
            </p:nvSpPr>
            <p:spPr>
              <a:xfrm>
                <a:off x="357469" y="3393662"/>
                <a:ext cx="284898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0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: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p>
                      </m:sSup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ℝ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p>
                      </m:sSup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ℝ</m:t>
                          </m:r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63EF287A-BAA6-47DC-5E17-C20F89188C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469" y="3393662"/>
                <a:ext cx="2848985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45368862-3738-8298-B35E-9D658948428D}"/>
                  </a:ext>
                </a:extLst>
              </p:cNvPr>
              <p:cNvSpPr txBox="1"/>
              <p:nvPr/>
            </p:nvSpPr>
            <p:spPr>
              <a:xfrm>
                <a:off x="3653643" y="3388286"/>
                <a:ext cx="172111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1&lt;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&lt;∞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45368862-3738-8298-B35E-9D65894842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3643" y="3388286"/>
                <a:ext cx="1721112" cy="4308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67E84B50-D6EB-F79D-8EC0-94B066ACF87F}"/>
                  </a:ext>
                </a:extLst>
              </p:cNvPr>
              <p:cNvSpPr txBox="1"/>
              <p:nvPr/>
            </p:nvSpPr>
            <p:spPr>
              <a:xfrm>
                <a:off x="376387" y="4257972"/>
                <a:ext cx="3420231" cy="4551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𝐻𝑓</m:t>
                          </m:r>
                        </m:e>
                      </m:acc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𝜉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m:rPr>
                          <m:nor/>
                        </m:rPr>
                        <a:rPr lang="en-US" sz="2800" b="0" i="0" smtClean="0">
                          <a:latin typeface="Cambria Math" panose="02040503050406030204" pitchFamily="18" charset="0"/>
                        </a:rPr>
                        <m:t>sgn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𝜉</m:t>
                          </m:r>
                        </m:e>
                      </m:d>
                      <m:acc>
                        <m:accPr>
                          <m:chr m:val="̂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acc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𝜉</m:t>
                          </m:r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67E84B50-D6EB-F79D-8EC0-94B066ACF8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387" y="4257972"/>
                <a:ext cx="3420231" cy="45512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1" name="Picture 40">
            <a:extLst>
              <a:ext uri="{FF2B5EF4-FFF2-40B4-BE49-F238E27FC236}">
                <a16:creationId xmlns:a16="http://schemas.microsoft.com/office/drawing/2014/main" id="{6EEA5691-EAB6-C692-D5D9-E23D3CCDABB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07998" y="3997354"/>
            <a:ext cx="3228472" cy="103080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DDFC34F7-9B86-E344-D6C3-0D43F02194F3}"/>
                  </a:ext>
                </a:extLst>
              </p:cNvPr>
              <p:cNvSpPr txBox="1"/>
              <p:nvPr/>
            </p:nvSpPr>
            <p:spPr>
              <a:xfrm>
                <a:off x="170267" y="5455659"/>
                <a:ext cx="674729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Fourier transform: don’t need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∞</m:t>
                    </m:r>
                  </m:oMath>
                </a14:m>
                <a:r>
                  <a:rPr lang="en-US" sz="2800" dirty="0"/>
                  <a:t> cancelling</a:t>
                </a: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DDFC34F7-9B86-E344-D6C3-0D43F02194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267" y="5455659"/>
                <a:ext cx="6747296" cy="523220"/>
              </a:xfrm>
              <a:prstGeom prst="rect">
                <a:avLst/>
              </a:prstGeom>
              <a:blipFill>
                <a:blip r:embed="rId9"/>
                <a:stretch>
                  <a:fillRect l="-1897" t="-12791" r="-723" b="-3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extBox 43">
            <a:extLst>
              <a:ext uri="{FF2B5EF4-FFF2-40B4-BE49-F238E27FC236}">
                <a16:creationId xmlns:a16="http://schemas.microsoft.com/office/drawing/2014/main" id="{CC370B57-1267-5DA3-D25B-B0D8B72FF1F1}"/>
              </a:ext>
            </a:extLst>
          </p:cNvPr>
          <p:cNvSpPr txBox="1"/>
          <p:nvPr/>
        </p:nvSpPr>
        <p:spPr>
          <a:xfrm>
            <a:off x="170267" y="6243136"/>
            <a:ext cx="92540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Everything is easier with FT! But impedes generalizations….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5097AF0E-1A39-DC08-3BC8-D02B0DD32572}"/>
                  </a:ext>
                </a:extLst>
              </p:cNvPr>
              <p:cNvSpPr txBox="1"/>
              <p:nvPr/>
            </p:nvSpPr>
            <p:spPr>
              <a:xfrm>
                <a:off x="305247" y="1864850"/>
                <a:ext cx="246234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5097AF0E-1A39-DC08-3BC8-D02B0DD325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247" y="1864850"/>
                <a:ext cx="2462341" cy="43088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1E96AB37-413D-AA98-C71E-E514292C9CD0}"/>
                  </a:ext>
                </a:extLst>
              </p:cNvPr>
              <p:cNvSpPr txBox="1"/>
              <p:nvPr/>
            </p:nvSpPr>
            <p:spPr>
              <a:xfrm>
                <a:off x="3098705" y="1867181"/>
                <a:ext cx="282352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1E96AB37-413D-AA98-C71E-E514292C9C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8705" y="1867181"/>
                <a:ext cx="2823529" cy="43088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D923C579-FB70-3FEA-59FD-D9F96EB71143}"/>
                  </a:ext>
                </a:extLst>
              </p:cNvPr>
              <p:cNvSpPr txBox="1"/>
              <p:nvPr/>
            </p:nvSpPr>
            <p:spPr>
              <a:xfrm>
                <a:off x="6575069" y="1873713"/>
                <a:ext cx="4192751" cy="43531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sSup>
                            <m:sSup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 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𝐻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 = 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 = 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𝐻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D923C579-FB70-3FEA-59FD-D9F96EB711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5069" y="1873713"/>
                <a:ext cx="4192751" cy="43531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0644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30" grpId="0"/>
      <p:bldP spid="34" grpId="0"/>
      <p:bldP spid="35" grpId="0"/>
      <p:bldP spid="36" grpId="0"/>
      <p:bldP spid="42" grpId="0"/>
      <p:bldP spid="44" grpId="0"/>
      <p:bldP spid="45" grpId="0"/>
      <p:bldP spid="46" grpId="0"/>
      <p:bldP spid="4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437429D-5BCC-9C85-B56A-6C6EBC40223E}"/>
              </a:ext>
            </a:extLst>
          </p:cNvPr>
          <p:cNvSpPr txBox="1"/>
          <p:nvPr/>
        </p:nvSpPr>
        <p:spPr>
          <a:xfrm>
            <a:off x="4880763" y="153423"/>
            <a:ext cx="24304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70C0"/>
                </a:solidFill>
              </a:rPr>
              <a:t>Elliptic PDEs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C57C1F4-49FF-65AE-E339-1302960B7211}"/>
                  </a:ext>
                </a:extLst>
              </p:cNvPr>
              <p:cNvSpPr txBox="1"/>
              <p:nvPr/>
            </p:nvSpPr>
            <p:spPr>
              <a:xfrm>
                <a:off x="797799" y="1037137"/>
                <a:ext cx="152875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△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C57C1F4-49FF-65AE-E339-1302960B72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799" y="1037137"/>
                <a:ext cx="1528752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9819F70-23B6-A897-5208-1605466097C2}"/>
                  </a:ext>
                </a:extLst>
              </p:cNvPr>
              <p:cNvSpPr txBox="1"/>
              <p:nvPr/>
            </p:nvSpPr>
            <p:spPr>
              <a:xfrm>
                <a:off x="5199729" y="1030128"/>
                <a:ext cx="4223015" cy="5474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acc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𝜉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△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acc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𝜉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𝜉</m:t>
                              </m:r>
                            </m:e>
                          </m:d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 </m:t>
                      </m:r>
                      <m:acc>
                        <m:accPr>
                          <m:chr m:val="̂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acc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𝜉</m:t>
                          </m:r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9819F70-23B6-A897-5208-1605466097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9729" y="1030128"/>
                <a:ext cx="4223015" cy="54745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E79B687-8D84-09C8-9986-FEDBF11A31CC}"/>
                  </a:ext>
                </a:extLst>
              </p:cNvPr>
              <p:cNvSpPr txBox="1"/>
              <p:nvPr/>
            </p:nvSpPr>
            <p:spPr>
              <a:xfrm>
                <a:off x="797799" y="1645228"/>
                <a:ext cx="2891946" cy="5474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acc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𝜉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𝜉</m:t>
                              </m:r>
                            </m:e>
                          </m:d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sup>
                      </m:sSup>
                      <m:acc>
                        <m:accPr>
                          <m:chr m:val="̂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acc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𝜉</m:t>
                          </m:r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E79B687-8D84-09C8-9986-FEDBF11A31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799" y="1645228"/>
                <a:ext cx="2891946" cy="54745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E05E975-1D5E-1E76-A4E6-FC59034F69B6}"/>
                  </a:ext>
                </a:extLst>
              </p:cNvPr>
              <p:cNvSpPr txBox="1"/>
              <p:nvPr/>
            </p:nvSpPr>
            <p:spPr>
              <a:xfrm>
                <a:off x="5170626" y="1669466"/>
                <a:ext cx="616643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800" dirty="0"/>
                  <a:t>Left invert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△</m:t>
                    </m:r>
                  </m:oMath>
                </a14:m>
                <a:r>
                  <a:rPr lang="en-US" sz="2800" dirty="0"/>
                  <a:t> modulo smooth functions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E05E975-1D5E-1E76-A4E6-FC59034F69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0626" y="1669466"/>
                <a:ext cx="6166432" cy="523220"/>
              </a:xfrm>
              <a:prstGeom prst="rect">
                <a:avLst/>
              </a:prstGeom>
              <a:blipFill>
                <a:blip r:embed="rId5"/>
                <a:stretch>
                  <a:fillRect l="-1976" t="-12791" r="-889" b="-3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A91A49C-F2BE-3949-CBE8-E9895F80079C}"/>
                  </a:ext>
                </a:extLst>
              </p:cNvPr>
              <p:cNvSpPr txBox="1"/>
              <p:nvPr/>
            </p:nvSpPr>
            <p:spPr>
              <a:xfrm>
                <a:off x="797799" y="2323052"/>
                <a:ext cx="99334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△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∈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A91A49C-F2BE-3949-CBE8-E9895F8007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799" y="2323052"/>
                <a:ext cx="993349" cy="4308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7F482E6-0E03-C16C-A7FE-10FF2B9DE62A}"/>
                  </a:ext>
                </a:extLst>
              </p:cNvPr>
              <p:cNvSpPr txBox="1"/>
              <p:nvPr/>
            </p:nvSpPr>
            <p:spPr>
              <a:xfrm>
                <a:off x="1791148" y="2292338"/>
                <a:ext cx="726609" cy="4616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sz="2800" b="0" i="0" smtClean="0">
                              <a:latin typeface="Cambria Math" panose="02040503050406030204" pitchFamily="18" charset="0"/>
                            </a:rPr>
                            <m:t>loc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7F482E6-0E03-C16C-A7FE-10FF2B9DE6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1148" y="2292338"/>
                <a:ext cx="726609" cy="46160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0D9B6BB-0554-2029-B13B-9BF97C7CE657}"/>
                  </a:ext>
                </a:extLst>
              </p:cNvPr>
              <p:cNvSpPr txBox="1"/>
              <p:nvPr/>
            </p:nvSpPr>
            <p:spPr>
              <a:xfrm>
                <a:off x="1979725" y="2246139"/>
                <a:ext cx="17472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0D9B6BB-0554-2029-B13B-9BF97C7CE6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9725" y="2246139"/>
                <a:ext cx="174727" cy="276999"/>
              </a:xfrm>
              <a:prstGeom prst="rect">
                <a:avLst/>
              </a:prstGeom>
              <a:blipFill>
                <a:blip r:embed="rId8"/>
                <a:stretch>
                  <a:fillRect l="-35714" r="-35714" b="-6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Arrow: Right 17">
            <a:extLst>
              <a:ext uri="{FF2B5EF4-FFF2-40B4-BE49-F238E27FC236}">
                <a16:creationId xmlns:a16="http://schemas.microsoft.com/office/drawing/2014/main" id="{7F7BB01A-410A-CA30-49A7-81C98997E51B}"/>
              </a:ext>
            </a:extLst>
          </p:cNvPr>
          <p:cNvSpPr/>
          <p:nvPr/>
        </p:nvSpPr>
        <p:spPr>
          <a:xfrm>
            <a:off x="2784497" y="2323052"/>
            <a:ext cx="978408" cy="484632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1A10DD0-577C-79C8-8823-3F3F1B38D4BE}"/>
                  </a:ext>
                </a:extLst>
              </p:cNvPr>
              <p:cNvSpPr txBox="1"/>
              <p:nvPr/>
            </p:nvSpPr>
            <p:spPr>
              <a:xfrm>
                <a:off x="4064113" y="2345709"/>
                <a:ext cx="1520865" cy="51629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b>
                      </m:sSub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∈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1A10DD0-577C-79C8-8823-3F3F1B38D4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4113" y="2345709"/>
                <a:ext cx="1520865" cy="51629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1CD77BA-4445-DFE3-B411-963146C17130}"/>
                  </a:ext>
                </a:extLst>
              </p:cNvPr>
              <p:cNvSpPr txBox="1"/>
              <p:nvPr/>
            </p:nvSpPr>
            <p:spPr>
              <a:xfrm>
                <a:off x="5601163" y="2370599"/>
                <a:ext cx="726609" cy="4616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sz="2800" b="0" i="0" smtClean="0">
                              <a:latin typeface="Cambria Math" panose="02040503050406030204" pitchFamily="18" charset="0"/>
                            </a:rPr>
                            <m:t>loc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1CD77BA-4445-DFE3-B411-963146C171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1163" y="2370599"/>
                <a:ext cx="726609" cy="46160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8A7978E-D2A0-30CE-EFF7-AA4A8AE24C00}"/>
                  </a:ext>
                </a:extLst>
              </p:cNvPr>
              <p:cNvSpPr txBox="1"/>
              <p:nvPr/>
            </p:nvSpPr>
            <p:spPr>
              <a:xfrm>
                <a:off x="5789740" y="2324400"/>
                <a:ext cx="17472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8A7978E-D2A0-30CE-EFF7-AA4A8AE24C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9740" y="2324400"/>
                <a:ext cx="174727" cy="276999"/>
              </a:xfrm>
              <a:prstGeom prst="rect">
                <a:avLst/>
              </a:prstGeom>
              <a:blipFill>
                <a:blip r:embed="rId11"/>
                <a:stretch>
                  <a:fillRect l="-35714" r="-35714" b="-6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E41B78D-A923-FAB9-FEAD-D4E95980714D}"/>
                  </a:ext>
                </a:extLst>
              </p:cNvPr>
              <p:cNvSpPr txBox="1"/>
              <p:nvPr/>
            </p:nvSpPr>
            <p:spPr>
              <a:xfrm>
                <a:off x="794524" y="3128926"/>
                <a:ext cx="562513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sz="2800" dirty="0"/>
                  <a:t> is 2 derivatives better than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△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sz="2800" dirty="0"/>
                  <a:t> in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E41B78D-A923-FAB9-FEAD-D4E9598071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524" y="3128926"/>
                <a:ext cx="5625130" cy="430887"/>
              </a:xfrm>
              <a:prstGeom prst="rect">
                <a:avLst/>
              </a:prstGeom>
              <a:blipFill>
                <a:blip r:embed="rId12"/>
                <a:stretch>
                  <a:fillRect t="-25352" b="-492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CA26BA9-0862-EA92-06F6-A7B9F1147425}"/>
                  </a:ext>
                </a:extLst>
              </p:cNvPr>
              <p:cNvSpPr txBox="1"/>
              <p:nvPr/>
            </p:nvSpPr>
            <p:spPr>
              <a:xfrm>
                <a:off x="6359177" y="3128926"/>
                <a:ext cx="17472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CA26BA9-0862-EA92-06F6-A7B9F11474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9177" y="3128926"/>
                <a:ext cx="174727" cy="276999"/>
              </a:xfrm>
              <a:prstGeom prst="rect">
                <a:avLst/>
              </a:prstGeom>
              <a:blipFill>
                <a:blip r:embed="rId13"/>
                <a:stretch>
                  <a:fillRect l="-31034" r="-34483" b="-6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7D162E5-D397-156C-3DD8-02180EF64812}"/>
                  </a:ext>
                </a:extLst>
              </p:cNvPr>
              <p:cNvSpPr txBox="1"/>
              <p:nvPr/>
            </p:nvSpPr>
            <p:spPr>
              <a:xfrm>
                <a:off x="1984997" y="2185900"/>
                <a:ext cx="17754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7D162E5-D397-156C-3DD8-02180EF648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4997" y="2185900"/>
                <a:ext cx="177548" cy="276999"/>
              </a:xfrm>
              <a:prstGeom prst="rect">
                <a:avLst/>
              </a:prstGeom>
              <a:blipFill>
                <a:blip r:embed="rId14"/>
                <a:stretch>
                  <a:fillRect l="-34483" r="-34483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08119B5-854B-9BF1-B856-7622E2C1C41D}"/>
                  </a:ext>
                </a:extLst>
              </p:cNvPr>
              <p:cNvSpPr txBox="1"/>
              <p:nvPr/>
            </p:nvSpPr>
            <p:spPr>
              <a:xfrm>
                <a:off x="5773555" y="2288369"/>
                <a:ext cx="17754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08119B5-854B-9BF1-B856-7622E2C1C4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3555" y="2288369"/>
                <a:ext cx="177548" cy="276999"/>
              </a:xfrm>
              <a:prstGeom prst="rect">
                <a:avLst/>
              </a:prstGeom>
              <a:blipFill>
                <a:blip r:embed="rId15"/>
                <a:stretch>
                  <a:fillRect l="-34483" r="-34483" b="-239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307A363-62EA-C883-9396-FD0D56BE28DE}"/>
                  </a:ext>
                </a:extLst>
              </p:cNvPr>
              <p:cNvSpPr txBox="1"/>
              <p:nvPr/>
            </p:nvSpPr>
            <p:spPr>
              <a:xfrm>
                <a:off x="6359177" y="3074427"/>
                <a:ext cx="17754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307A363-62EA-C883-9396-FD0D56BE28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9177" y="3074427"/>
                <a:ext cx="177548" cy="276999"/>
              </a:xfrm>
              <a:prstGeom prst="rect">
                <a:avLst/>
              </a:prstGeom>
              <a:blipFill>
                <a:blip r:embed="rId16"/>
                <a:stretch>
                  <a:fillRect l="-34483" r="-34483" b="-239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053E0BB-A9BA-2C7A-52E3-108967DA43EB}"/>
                  </a:ext>
                </a:extLst>
              </p:cNvPr>
              <p:cNvSpPr txBox="1"/>
              <p:nvPr/>
            </p:nvSpPr>
            <p:spPr>
              <a:xfrm>
                <a:off x="8059908" y="2709614"/>
                <a:ext cx="172111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1&lt;</m:t>
                      </m:r>
                      <m:r>
                        <a:rPr lang="en-US" sz="28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8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&lt;∞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053E0BB-A9BA-2C7A-52E3-108967DA43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9908" y="2709614"/>
                <a:ext cx="1721112" cy="430887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>
            <a:extLst>
              <a:ext uri="{FF2B5EF4-FFF2-40B4-BE49-F238E27FC236}">
                <a16:creationId xmlns:a16="http://schemas.microsoft.com/office/drawing/2014/main" id="{31BF307A-D187-B07A-0783-74FB2F75B283}"/>
              </a:ext>
            </a:extLst>
          </p:cNvPr>
          <p:cNvSpPr txBox="1"/>
          <p:nvPr/>
        </p:nvSpPr>
        <p:spPr>
          <a:xfrm>
            <a:off x="640393" y="3662378"/>
            <a:ext cx="89303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/>
              <a:t>Same is true for </a:t>
            </a:r>
            <a:r>
              <a:rPr lang="en-US" sz="2800" i="1" dirty="0"/>
              <a:t>lots</a:t>
            </a:r>
            <a:r>
              <a:rPr lang="en-US" sz="2800" dirty="0"/>
              <a:t> of function spaces (Sobolev, Hölder)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080FAD89-20C5-B52B-2753-515A7C19D706}"/>
                  </a:ext>
                </a:extLst>
              </p:cNvPr>
              <p:cNvSpPr txBox="1"/>
              <p:nvPr/>
            </p:nvSpPr>
            <p:spPr>
              <a:xfrm>
                <a:off x="682374" y="4185598"/>
                <a:ext cx="737990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△</m:t>
                    </m:r>
                  </m:oMath>
                </a14:m>
                <a:r>
                  <a:rPr lang="en-US" sz="2800" dirty="0"/>
                  <a:t> is subelliptic: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sz="2800" dirty="0"/>
                  <a:t> is </a:t>
                </a:r>
                <a:r>
                  <a:rPr lang="en-US" sz="2800" i="1" dirty="0"/>
                  <a:t>smoother</a:t>
                </a:r>
                <a:r>
                  <a:rPr lang="en-US" sz="2800" dirty="0"/>
                  <a:t> than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△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sz="2800" dirty="0"/>
                  <a:t> (locally)</a:t>
                </a: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080FAD89-20C5-B52B-2753-515A7C19D7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374" y="4185598"/>
                <a:ext cx="7379905" cy="430887"/>
              </a:xfrm>
              <a:prstGeom prst="rect">
                <a:avLst/>
              </a:prstGeom>
              <a:blipFill>
                <a:blip r:embed="rId18"/>
                <a:stretch>
                  <a:fillRect t="-25714" r="-1817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69D184AA-00F3-B082-73AA-6C50A90731B7}"/>
                  </a:ext>
                </a:extLst>
              </p:cNvPr>
              <p:cNvSpPr txBox="1"/>
              <p:nvPr/>
            </p:nvSpPr>
            <p:spPr>
              <a:xfrm>
                <a:off x="653375" y="4674045"/>
                <a:ext cx="532697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△</m:t>
                    </m:r>
                  </m:oMath>
                </a14:m>
                <a:r>
                  <a:rPr lang="en-US" sz="2800" dirty="0"/>
                  <a:t> is hypoelliptic: </a:t>
                </a:r>
                <a14:m>
                  <m:oMath xmlns:m="http://schemas.openxmlformats.org/officeDocument/2006/math"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△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</m:sSup>
                  </m:oMath>
                </a14:m>
                <a:r>
                  <a:rPr lang="en-US" sz="2800" dirty="0"/>
                  <a:t> near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69D184AA-00F3-B082-73AA-6C50A90731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375" y="4674045"/>
                <a:ext cx="5326971" cy="430887"/>
              </a:xfrm>
              <a:prstGeom prst="rect">
                <a:avLst/>
              </a:prstGeom>
              <a:blipFill>
                <a:blip r:embed="rId19"/>
                <a:stretch>
                  <a:fillRect t="-25714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Arrow: Right 32">
            <a:extLst>
              <a:ext uri="{FF2B5EF4-FFF2-40B4-BE49-F238E27FC236}">
                <a16:creationId xmlns:a16="http://schemas.microsoft.com/office/drawing/2014/main" id="{A83C717E-2397-7AB7-8C10-778E942CD2B1}"/>
              </a:ext>
            </a:extLst>
          </p:cNvPr>
          <p:cNvSpPr/>
          <p:nvPr/>
        </p:nvSpPr>
        <p:spPr>
          <a:xfrm>
            <a:off x="5932765" y="4797561"/>
            <a:ext cx="542551" cy="244084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75E18304-9A60-CC6E-BD33-1E676CA2D04D}"/>
                  </a:ext>
                </a:extLst>
              </p:cNvPr>
              <p:cNvSpPr txBox="1"/>
              <p:nvPr/>
            </p:nvSpPr>
            <p:spPr>
              <a:xfrm>
                <a:off x="6741406" y="4677905"/>
                <a:ext cx="217905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</m:sSup>
                  </m:oMath>
                </a14:m>
                <a:r>
                  <a:rPr lang="en-US" sz="2800" dirty="0"/>
                  <a:t> near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75E18304-9A60-CC6E-BD33-1E676CA2D0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1406" y="4677905"/>
                <a:ext cx="2179058" cy="430887"/>
              </a:xfrm>
              <a:prstGeom prst="rect">
                <a:avLst/>
              </a:prstGeom>
              <a:blipFill>
                <a:blip r:embed="rId20"/>
                <a:stretch>
                  <a:fillRect t="-25352" b="-492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>
            <a:extLst>
              <a:ext uri="{FF2B5EF4-FFF2-40B4-BE49-F238E27FC236}">
                <a16:creationId xmlns:a16="http://schemas.microsoft.com/office/drawing/2014/main" id="{D4EFE85D-2E02-C39E-4FBE-C9CFAA9D5076}"/>
              </a:ext>
            </a:extLst>
          </p:cNvPr>
          <p:cNvSpPr txBox="1"/>
          <p:nvPr/>
        </p:nvSpPr>
        <p:spPr>
          <a:xfrm>
            <a:off x="278711" y="5212772"/>
            <a:ext cx="113715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/>
              <a:t>Variable coefficient elliptic operators: Calculus of pseudodifferential ops.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160F5C5-D561-2BED-337E-F006D0A1F011}"/>
              </a:ext>
            </a:extLst>
          </p:cNvPr>
          <p:cNvSpPr txBox="1"/>
          <p:nvPr/>
        </p:nvSpPr>
        <p:spPr>
          <a:xfrm>
            <a:off x="727895" y="5734649"/>
            <a:ext cx="107362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/>
              <a:t>Beyond ellipticity: </a:t>
            </a:r>
            <a:r>
              <a:rPr lang="en-US" sz="2800" i="1" dirty="0"/>
              <a:t>lots</a:t>
            </a:r>
            <a:r>
              <a:rPr lang="en-US" sz="2800" dirty="0"/>
              <a:t> of generalizations, but there is a limit to the F.T.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0A855150-69A4-3E34-3848-C8876189CF7A}"/>
                  </a:ext>
                </a:extLst>
              </p:cNvPr>
              <p:cNvSpPr txBox="1"/>
              <p:nvPr/>
            </p:nvSpPr>
            <p:spPr>
              <a:xfrm>
                <a:off x="548262" y="6181357"/>
                <a:ext cx="1109547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800" dirty="0"/>
                  <a:t>If your op doesn’t respect the group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2800" dirty="0"/>
                  <a:t>, the F.T. doesn’t respect your op</a:t>
                </a: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0A855150-69A4-3E34-3848-C8876189CF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262" y="6181357"/>
                <a:ext cx="11095473" cy="523220"/>
              </a:xfrm>
              <a:prstGeom prst="rect">
                <a:avLst/>
              </a:prstGeom>
              <a:blipFill>
                <a:blip r:embed="rId21"/>
                <a:stretch>
                  <a:fillRect l="-1154" t="-11628" r="-110" b="-3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EB9D722-BE66-8398-1690-8DFC68E9AA47}"/>
                  </a:ext>
                </a:extLst>
              </p:cNvPr>
              <p:cNvSpPr txBox="1"/>
              <p:nvPr/>
            </p:nvSpPr>
            <p:spPr>
              <a:xfrm>
                <a:off x="6576088" y="2151962"/>
                <a:ext cx="3852337" cy="5920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𝜉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𝜉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acc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𝜉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𝜉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𝜉</m:t>
                              </m:r>
                            </m:e>
                          </m:d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sup>
                      </m:sSup>
                      <m:acc>
                        <m:accPr>
                          <m:chr m:val="̂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acc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∈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EB9D722-BE66-8398-1690-8DFC68E9AA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6088" y="2151962"/>
                <a:ext cx="3852337" cy="592085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04413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7" grpId="0"/>
      <p:bldP spid="17" grpId="1"/>
      <p:bldP spid="18" grpId="0" animBg="1"/>
      <p:bldP spid="19" grpId="0"/>
      <p:bldP spid="20" grpId="0"/>
      <p:bldP spid="21" grpId="0"/>
      <p:bldP spid="21" grpId="1"/>
      <p:bldP spid="22" grpId="0"/>
      <p:bldP spid="23" grpId="0"/>
      <p:bldP spid="23" grpId="1"/>
      <p:bldP spid="24" grpId="0"/>
      <p:bldP spid="25" grpId="0"/>
      <p:bldP spid="26" grpId="0"/>
      <p:bldP spid="27" grpId="0"/>
      <p:bldP spid="29" grpId="0"/>
      <p:bldP spid="31" grpId="0"/>
      <p:bldP spid="32" grpId="0"/>
      <p:bldP spid="33" grpId="0" animBg="1"/>
      <p:bldP spid="34" grpId="0"/>
      <p:bldP spid="35" grpId="0"/>
      <p:bldP spid="36" grpId="0"/>
      <p:bldP spid="37" grpId="0"/>
      <p:bldP spid="3" grpId="0"/>
      <p:bldP spid="3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87B30A9-16C1-73A2-8566-1FDCBA777BEF}"/>
                  </a:ext>
                </a:extLst>
              </p:cNvPr>
              <p:cNvSpPr txBox="1"/>
              <p:nvPr/>
            </p:nvSpPr>
            <p:spPr>
              <a:xfrm>
                <a:off x="3902964" y="85917"/>
                <a:ext cx="438607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Singular Integrals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ℝ</m:t>
                        </m:r>
                      </m:e>
                      <m:sup>
                        <m:r>
                          <a:rPr kumimoji="0" lang="en-US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𝑛</m:t>
                        </m:r>
                      </m:sup>
                    </m:sSup>
                  </m:oMath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87B30A9-16C1-73A2-8566-1FDCBA777B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2964" y="85917"/>
                <a:ext cx="4386072" cy="584775"/>
              </a:xfrm>
              <a:prstGeom prst="rect">
                <a:avLst/>
              </a:prstGeom>
              <a:blipFill>
                <a:blip r:embed="rId2"/>
                <a:stretch>
                  <a:fillRect l="-3472" t="-12500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1EFA1C2-BA8C-E42B-84BB-BFC8B4A9D3DC}"/>
                  </a:ext>
                </a:extLst>
              </p:cNvPr>
              <p:cNvSpPr txBox="1"/>
              <p:nvPr/>
            </p:nvSpPr>
            <p:spPr>
              <a:xfrm>
                <a:off x="583007" y="800867"/>
                <a:ext cx="344568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𝑇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:</m:t>
                      </m:r>
                      <m:sSubSup>
                        <m:sSubSup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Sup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𝐶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0</m:t>
                          </m:r>
                        </m:sub>
                        <m:sup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∞</m:t>
                          </m:r>
                        </m:sup>
                      </m:sSubSup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ℝ</m:t>
                              </m:r>
                            </m:e>
                            <m:sup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𝑛</m:t>
                              </m:r>
                            </m:sup>
                          </m:sSup>
                        </m:e>
                      </m:d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→</m:t>
                      </m:r>
                      <m:sSup>
                        <m:sSup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𝐶</m:t>
                          </m:r>
                        </m:e>
                        <m:sup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∞</m:t>
                          </m:r>
                        </m:sup>
                      </m:sSup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ℝ</m:t>
                              </m:r>
                            </m:e>
                            <m:sup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𝑛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1EFA1C2-BA8C-E42B-84BB-BFC8B4A9D3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007" y="800867"/>
                <a:ext cx="3445687" cy="4308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58D623F-CB1D-05D1-1C2E-D2E5390F2C81}"/>
                  </a:ext>
                </a:extLst>
              </p:cNvPr>
              <p:cNvSpPr txBox="1"/>
              <p:nvPr/>
            </p:nvSpPr>
            <p:spPr>
              <a:xfrm>
                <a:off x="5860751" y="561035"/>
                <a:ext cx="3939219" cy="88113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𝑇𝑓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nary>
                        <m:naryPr>
                          <m:subHide m:val="on"/>
                          <m:supHide m:val="on"/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naryPr>
                        <m:sub/>
                        <m:sup/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𝑇</m:t>
                          </m:r>
                          <m:d>
                            <m:dPr>
                              <m:ctrl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</m:t>
                              </m:r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𝑦</m:t>
                              </m:r>
                            </m:e>
                          </m:d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𝑓</m:t>
                          </m:r>
                          <m:d>
                            <m:dPr>
                              <m:ctrl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𝑦</m:t>
                              </m:r>
                            </m:e>
                          </m:d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𝑑𝑦</m:t>
                          </m:r>
                        </m:e>
                      </m:nary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58D623F-CB1D-05D1-1C2E-D2E5390F2C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0751" y="561035"/>
                <a:ext cx="3939219" cy="88113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8CDDDB4-2F58-9AAF-35AE-F231269247AA}"/>
              </a:ext>
            </a:extLst>
          </p:cNvPr>
          <p:cNvCxnSpPr>
            <a:cxnSpLocks/>
          </p:cNvCxnSpPr>
          <p:nvPr/>
        </p:nvCxnSpPr>
        <p:spPr>
          <a:xfrm flipH="1" flipV="1">
            <a:off x="8358475" y="1231754"/>
            <a:ext cx="153423" cy="21042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97286E67-C3EA-8A5C-ADBB-89DE8853CEC6}"/>
              </a:ext>
            </a:extLst>
          </p:cNvPr>
          <p:cNvSpPr txBox="1"/>
          <p:nvPr/>
        </p:nvSpPr>
        <p:spPr>
          <a:xfrm>
            <a:off x="7942195" y="1345578"/>
            <a:ext cx="2199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Distributional kernel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5915730-98A7-5126-8016-CCEBEA53E26B}"/>
                  </a:ext>
                </a:extLst>
              </p:cNvPr>
              <p:cNvSpPr txBox="1"/>
              <p:nvPr/>
            </p:nvSpPr>
            <p:spPr>
              <a:xfrm>
                <a:off x="583007" y="1663427"/>
                <a:ext cx="265245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𝑇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is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pseudolocal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: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5915730-98A7-5126-8016-CCEBEA53E2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007" y="1663427"/>
                <a:ext cx="2652457" cy="430887"/>
              </a:xfrm>
              <a:prstGeom prst="rect">
                <a:avLst/>
              </a:prstGeom>
              <a:blipFill>
                <a:blip r:embed="rId5"/>
                <a:stretch>
                  <a:fillRect t="-25352" r="-7126" b="-478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Arrow: Right 12">
            <a:extLst>
              <a:ext uri="{FF2B5EF4-FFF2-40B4-BE49-F238E27FC236}">
                <a16:creationId xmlns:a16="http://schemas.microsoft.com/office/drawing/2014/main" id="{965F1CA7-1C50-5217-48F9-140A0C6411F6}"/>
              </a:ext>
            </a:extLst>
          </p:cNvPr>
          <p:cNvSpPr/>
          <p:nvPr/>
        </p:nvSpPr>
        <p:spPr>
          <a:xfrm>
            <a:off x="5062738" y="1747473"/>
            <a:ext cx="668458" cy="327923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5B63D59-476C-774A-4B24-F80E3EAD268A}"/>
                  </a:ext>
                </a:extLst>
              </p:cNvPr>
              <p:cNvSpPr txBox="1"/>
              <p:nvPr/>
            </p:nvSpPr>
            <p:spPr>
              <a:xfrm>
                <a:off x="5835496" y="1561306"/>
                <a:ext cx="4213398" cy="7002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𝑓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↦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𝑇𝑓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​</m:t>
                              </m:r>
                            </m:e>
                          </m:d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:</m:t>
                      </m:r>
                      <m:sSup>
                        <m:sSup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ℰ</m:t>
                          </m:r>
                        </m:e>
                        <m:sup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𝑈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→</m:t>
                      </m:r>
                      <m:sSup>
                        <m:sSup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𝐶</m:t>
                          </m:r>
                        </m:e>
                        <m:sup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∞</m:t>
                          </m:r>
                        </m:sup>
                      </m:sSup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</m:e>
                      </m:d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5B63D59-476C-774A-4B24-F80E3EAD26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5496" y="1561306"/>
                <a:ext cx="4213398" cy="70025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69D5211-428D-15B3-D8BE-1934A6BD8791}"/>
                  </a:ext>
                </a:extLst>
              </p:cNvPr>
              <p:cNvSpPr txBox="1"/>
              <p:nvPr/>
            </p:nvSpPr>
            <p:spPr>
              <a:xfrm>
                <a:off x="456562" y="2215816"/>
                <a:ext cx="464056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Equiv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: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𝑇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∈</m:t>
                    </m:r>
                    <m:sSup>
                      <m:sSup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𝐶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∞</m:t>
                        </m:r>
                      </m:sup>
                    </m:sSup>
                    <m:d>
                      <m:d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m:rPr>
                            <m:lit/>
                          </m:r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{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≠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  <m:r>
                          <m:rPr>
                            <m:lit/>
                          </m:r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}</m:t>
                        </m:r>
                      </m:e>
                    </m:d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69D5211-428D-15B3-D8BE-1934A6BD87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562" y="2215816"/>
                <a:ext cx="4640566" cy="523220"/>
              </a:xfrm>
              <a:prstGeom prst="rect">
                <a:avLst/>
              </a:prstGeom>
              <a:blipFill>
                <a:blip r:embed="rId7"/>
                <a:stretch>
                  <a:fillRect l="-2760" t="-11628" b="-3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887622E-4E8A-74F0-F69B-BA26A462824F}"/>
                  </a:ext>
                </a:extLst>
              </p:cNvPr>
              <p:cNvSpPr txBox="1"/>
              <p:nvPr/>
            </p:nvSpPr>
            <p:spPr>
              <a:xfrm>
                <a:off x="440894" y="2795022"/>
                <a:ext cx="7596567" cy="5276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𝐷</m:t>
                        </m:r>
                      </m:e>
                      <m:sub>
                        <m:sSup>
                          <m:sSupPr>
                            <m:ctrlP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𝛿</m:t>
                            </m:r>
                          </m:e>
                          <m:sup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−1</m:t>
                            </m:r>
                          </m:sup>
                        </m:sSup>
                      </m:sub>
                    </m:sSub>
                    <m:sSub>
                      <m:sSubPr>
                        <m:ctrlP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𝜏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−</m:t>
                        </m:r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𝑇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𝜏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sub>
                    </m:sSub>
                    <m:sSub>
                      <m:sSubPr>
                        <m:ctrlP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𝐷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𝛿</m:t>
                        </m:r>
                      </m:sub>
                    </m:sSub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satisfy the above </a:t>
                </a:r>
                <a:r>
                  <a:rPr kumimoji="0" lang="en-US" sz="2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uniformly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in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𝑥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𝛿</m:t>
                    </m:r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887622E-4E8A-74F0-F69B-BA26A46282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894" y="2795022"/>
                <a:ext cx="7596567" cy="527645"/>
              </a:xfrm>
              <a:prstGeom prst="rect">
                <a:avLst/>
              </a:prstGeom>
              <a:blipFill>
                <a:blip r:embed="rId8"/>
                <a:stretch>
                  <a:fillRect t="-11628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12DC024-D3F5-3B12-C571-090250C80610}"/>
                  </a:ext>
                </a:extLst>
              </p:cNvPr>
              <p:cNvSpPr txBox="1"/>
              <p:nvPr/>
            </p:nvSpPr>
            <p:spPr>
              <a:xfrm>
                <a:off x="415149" y="3409832"/>
                <a:ext cx="787388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Defn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: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𝑇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:</m:t>
                    </m:r>
                    <m:sSubSup>
                      <m:sSubSup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𝐶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0</m:t>
                        </m:r>
                      </m:sub>
                      <m:sup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∞</m:t>
                        </m:r>
                      </m:sup>
                    </m:sSubSup>
                    <m:d>
                      <m:d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ℝ</m:t>
                            </m:r>
                          </m:e>
                          <m:sup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𝑛</m:t>
                            </m:r>
                          </m:sup>
                        </m:sSup>
                      </m:e>
                    </m:d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→</m:t>
                    </m:r>
                    <m:sSup>
                      <m:sSup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𝐶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∞</m:t>
                        </m:r>
                      </m:sup>
                    </m:sSup>
                    <m:d>
                      <m:d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ℝ</m:t>
                            </m:r>
                          </m:e>
                          <m:sup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𝑛</m:t>
                            </m:r>
                          </m:sup>
                        </m:sSup>
                      </m:e>
                    </m: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is a singular integral if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12DC024-D3F5-3B12-C571-090250C806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149" y="3409832"/>
                <a:ext cx="7873887" cy="523220"/>
              </a:xfrm>
              <a:prstGeom prst="rect">
                <a:avLst/>
              </a:prstGeom>
              <a:blipFill>
                <a:blip r:embed="rId9"/>
                <a:stretch>
                  <a:fillRect l="-1548" t="-11628" r="-619" b="-3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3AC4B32-5B99-8B85-2F3F-7024ABD4614A}"/>
                  </a:ext>
                </a:extLst>
              </p:cNvPr>
              <p:cNvSpPr txBox="1"/>
              <p:nvPr/>
            </p:nvSpPr>
            <p:spPr>
              <a:xfrm>
                <a:off x="620782" y="3791900"/>
                <a:ext cx="7462620" cy="7340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(Growth):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Sup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sub>
                          <m:sup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𝛼</m:t>
                            </m:r>
                          </m:sup>
                        </m:sSubSup>
                        <m:sSubSup>
                          <m:sSubSup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Sup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𝑦</m:t>
                            </m:r>
                          </m:sub>
                          <m:sup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𝛽</m:t>
                            </m:r>
                          </m:sup>
                        </m:sSubSup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𝑇</m:t>
                        </m:r>
                        <m:d>
                          <m:d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,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𝑦</m:t>
                            </m:r>
                          </m:e>
                        </m:d>
                      </m:e>
                    </m:d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≤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𝐶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𝛼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𝛽</m:t>
                        </m:r>
                      </m:sub>
                    </m:sSub>
                    <m:sSup>
                      <m:sSup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−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𝑦</m:t>
                            </m:r>
                          </m:e>
                        </m:d>
                      </m:e>
                      <m:sup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−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𝑛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−</m:t>
                        </m:r>
                        <m:d>
                          <m:dPr>
                            <m:begChr m:val="|"/>
                            <m:endChr m:val="|"/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𝛼</m:t>
                            </m:r>
                          </m:e>
                        </m:d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−</m:t>
                        </m:r>
                        <m:d>
                          <m:dPr>
                            <m:begChr m:val="|"/>
                            <m:endChr m:val="|"/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𝛽</m:t>
                            </m:r>
                          </m:e>
                        </m:d>
                      </m:sup>
                    </m:sSup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3AC4B32-5B99-8B85-2F3F-7024ABD461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782" y="3791900"/>
                <a:ext cx="7462620" cy="734047"/>
              </a:xfrm>
              <a:prstGeom prst="rect">
                <a:avLst/>
              </a:prstGeom>
              <a:blipFill>
                <a:blip r:embed="rId10"/>
                <a:stretch>
                  <a:fillRect l="-1716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70A7F26-5B43-1442-835C-EC772210170C}"/>
                  </a:ext>
                </a:extLst>
              </p:cNvPr>
              <p:cNvSpPr txBox="1"/>
              <p:nvPr/>
            </p:nvSpPr>
            <p:spPr>
              <a:xfrm>
                <a:off x="583007" y="4437032"/>
                <a:ext cx="5309467" cy="5786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(Cancellation):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∀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𝜙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∈</m:t>
                    </m:r>
                    <m:sSubSup>
                      <m:sSubSup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𝐶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0</m:t>
                        </m:r>
                      </m:sub>
                      <m:sup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∞</m:t>
                        </m:r>
                      </m:sup>
                    </m:sSubSup>
                    <m:d>
                      <m:d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𝐵</m:t>
                            </m:r>
                          </m:e>
                          <m:sup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𝑛</m:t>
                            </m:r>
                          </m:sup>
                        </m:sSup>
                        <m:d>
                          <m:d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</m:t>
                            </m:r>
                          </m:e>
                        </m:d>
                      </m:e>
                    </m: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,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70A7F26-5B43-1442-835C-EC77221017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007" y="4437032"/>
                <a:ext cx="5309467" cy="578685"/>
              </a:xfrm>
              <a:prstGeom prst="rect">
                <a:avLst/>
              </a:prstGeom>
              <a:blipFill>
                <a:blip r:embed="rId11"/>
                <a:stretch>
                  <a:fillRect l="-2411" t="-5263" r="-1263" b="-2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Arrow: Down 22">
            <a:extLst>
              <a:ext uri="{FF2B5EF4-FFF2-40B4-BE49-F238E27FC236}">
                <a16:creationId xmlns:a16="http://schemas.microsoft.com/office/drawing/2014/main" id="{85DA8CFA-BFFC-B1CD-13FF-075C979BB7F1}"/>
              </a:ext>
            </a:extLst>
          </p:cNvPr>
          <p:cNvSpPr/>
          <p:nvPr/>
        </p:nvSpPr>
        <p:spPr>
          <a:xfrm>
            <a:off x="4337139" y="2739036"/>
            <a:ext cx="752782" cy="1218131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719D2F1-31AC-F32C-9BEB-38B299BDBB62}"/>
                  </a:ext>
                </a:extLst>
              </p:cNvPr>
              <p:cNvSpPr txBox="1"/>
              <p:nvPr/>
            </p:nvSpPr>
            <p:spPr>
              <a:xfrm>
                <a:off x="111765" y="5999166"/>
                <a:ext cx="1196846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SIOs form an algebra, bounded on lots of spaces like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𝐿</m:t>
                        </m:r>
                      </m:e>
                      <m:sup>
                        <m:r>
                          <a:rPr kumimoji="0" lang="en-US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𝑝</m:t>
                        </m:r>
                      </m:sup>
                    </m:sSup>
                    <m:r>
                      <a:rPr kumimoji="0" lang="en-US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,1&lt;</m:t>
                    </m:r>
                    <m:r>
                      <a:rPr kumimoji="0" lang="en-US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𝑝</m:t>
                    </m:r>
                    <m:r>
                      <a:rPr kumimoji="0" lang="en-US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&lt;∞</m:t>
                    </m:r>
                  </m:oMath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719D2F1-31AC-F32C-9BEB-38B299BDBB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65" y="5999166"/>
                <a:ext cx="11968469" cy="584775"/>
              </a:xfrm>
              <a:prstGeom prst="rect">
                <a:avLst/>
              </a:prstGeom>
              <a:blipFill>
                <a:blip r:embed="rId12"/>
                <a:stretch>
                  <a:fillRect l="-1273" t="-12500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3EEC480-19EC-4BC2-E909-8F2BA3065BBF}"/>
                  </a:ext>
                </a:extLst>
              </p:cNvPr>
              <p:cNvSpPr txBox="1"/>
              <p:nvPr/>
            </p:nvSpPr>
            <p:spPr>
              <a:xfrm>
                <a:off x="3136969" y="1640618"/>
                <a:ext cx="1833714" cy="5132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𝑈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∩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𝑉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=∅</m:t>
                    </m:r>
                  </m:oMath>
                </a14:m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3EEC480-19EC-4BC2-E909-8F2BA3065B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6969" y="1640618"/>
                <a:ext cx="1833714" cy="51328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8" name="Picture 27">
            <a:extLst>
              <a:ext uri="{FF2B5EF4-FFF2-40B4-BE49-F238E27FC236}">
                <a16:creationId xmlns:a16="http://schemas.microsoft.com/office/drawing/2014/main" id="{4C491E94-0FDC-ABE7-4269-583ACEF8744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598985" y="5104119"/>
            <a:ext cx="8523533" cy="70888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33F9A69-BBDA-B5DE-6CDC-AB6F19849AA9}"/>
                  </a:ext>
                </a:extLst>
              </p:cNvPr>
              <p:cNvSpPr txBox="1"/>
              <p:nvPr/>
            </p:nvSpPr>
            <p:spPr>
              <a:xfrm>
                <a:off x="5026707" y="3150188"/>
                <a:ext cx="280365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=0,</m:t>
                      </m:r>
                      <m:d>
                        <m:dPr>
                          <m:begChr m:val="|"/>
                          <m:endChr m:val="|"/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=1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33F9A69-BBDA-B5DE-6CDC-AB6F19849A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6707" y="3150188"/>
                <a:ext cx="2803653" cy="43088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8920FAA9-40F8-786A-9286-EEAAF6CECC37}"/>
              </a:ext>
            </a:extLst>
          </p:cNvPr>
          <p:cNvCxnSpPr>
            <a:cxnSpLocks/>
            <a:endCxn id="18" idx="3"/>
          </p:cNvCxnSpPr>
          <p:nvPr/>
        </p:nvCxnSpPr>
        <p:spPr>
          <a:xfrm flipH="1">
            <a:off x="8083402" y="4158924"/>
            <a:ext cx="518264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D881F4DD-5E92-39F9-C033-B4E3FA28E147}"/>
              </a:ext>
            </a:extLst>
          </p:cNvPr>
          <p:cNvSpPr txBox="1"/>
          <p:nvPr/>
        </p:nvSpPr>
        <p:spPr>
          <a:xfrm>
            <a:off x="8582872" y="3974257"/>
            <a:ext cx="3316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not integrable (singular integral)</a:t>
            </a:r>
          </a:p>
        </p:txBody>
      </p:sp>
      <p:sp>
        <p:nvSpPr>
          <p:cNvPr id="36" name="Arrow: Down 35">
            <a:extLst>
              <a:ext uri="{FF2B5EF4-FFF2-40B4-BE49-F238E27FC236}">
                <a16:creationId xmlns:a16="http://schemas.microsoft.com/office/drawing/2014/main" id="{1665F6C2-6804-129F-8BBD-F31EF1C6B74F}"/>
              </a:ext>
            </a:extLst>
          </p:cNvPr>
          <p:cNvSpPr/>
          <p:nvPr/>
        </p:nvSpPr>
        <p:spPr>
          <a:xfrm>
            <a:off x="2167244" y="1287741"/>
            <a:ext cx="752782" cy="3816378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B49C9A62-4D0C-6DDF-E165-4B989605E7BA}"/>
                  </a:ext>
                </a:extLst>
              </p:cNvPr>
              <p:cNvSpPr txBox="1"/>
              <p:nvPr/>
            </p:nvSpPr>
            <p:spPr>
              <a:xfrm>
                <a:off x="119572" y="3150188"/>
                <a:ext cx="2036904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𝑅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=1,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𝑧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=0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B49C9A62-4D0C-6DDF-E165-4B989605E7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572" y="3150188"/>
                <a:ext cx="2036904" cy="430887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A547DCA-B3C1-904F-E741-3F89E399897E}"/>
                  </a:ext>
                </a:extLst>
              </p:cNvPr>
              <p:cNvSpPr txBox="1"/>
              <p:nvPr/>
            </p:nvSpPr>
            <p:spPr>
              <a:xfrm>
                <a:off x="8435186" y="2842486"/>
                <a:ext cx="281006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And the same 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𝑇</m:t>
                        </m:r>
                      </m:e>
                      <m:sup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∗</m:t>
                        </m:r>
                      </m:sup>
                    </m:sSup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A547DCA-B3C1-904F-E741-3F89E39989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5186" y="2842486"/>
                <a:ext cx="2810065" cy="461665"/>
              </a:xfrm>
              <a:prstGeom prst="rect">
                <a:avLst/>
              </a:prstGeom>
              <a:blipFill>
                <a:blip r:embed="rId17"/>
                <a:stretch>
                  <a:fillRect l="-3471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564B731-1405-3012-1287-577744501CE6}"/>
                  </a:ext>
                </a:extLst>
              </p:cNvPr>
              <p:cNvSpPr txBox="1"/>
              <p:nvPr/>
            </p:nvSpPr>
            <p:spPr>
              <a:xfrm>
                <a:off x="7730012" y="5624432"/>
                <a:ext cx="237308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And the same 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𝑇</m:t>
                        </m:r>
                      </m:e>
                      <m:sup>
                        <m:r>
                          <a:rPr kumimoji="0" 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∗</m:t>
                        </m:r>
                      </m:sup>
                    </m:sSup>
                  </m:oMath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564B731-1405-3012-1287-577744501C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30012" y="5624432"/>
                <a:ext cx="2373086" cy="400110"/>
              </a:xfrm>
              <a:prstGeom prst="rect">
                <a:avLst/>
              </a:prstGeom>
              <a:blipFill>
                <a:blip r:embed="rId18"/>
                <a:stretch>
                  <a:fillRect l="-2571" t="-7692" b="-2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18192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1D"/>
                                      </p:to>
                                    </p:animClr>
                                    <p:set>
                                      <p:cBhvr>
                                        <p:cTn id="8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1D"/>
                                      </p:to>
                                    </p:animClr>
                                    <p:set>
                                      <p:cBhvr>
                                        <p:cTn id="8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1D"/>
                                      </p:to>
                                    </p:animClr>
                                    <p:set>
                                      <p:cBhvr>
                                        <p:cTn id="9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1D"/>
                                      </p:to>
                                    </p:animClr>
                                    <p:set>
                                      <p:cBhvr>
                                        <p:cTn id="9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10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 animBg="1"/>
      <p:bldP spid="14" grpId="0"/>
      <p:bldP spid="15" grpId="0"/>
      <p:bldP spid="16" grpId="0"/>
      <p:bldP spid="17" grpId="0"/>
      <p:bldP spid="18" grpId="0"/>
      <p:bldP spid="19" grpId="0"/>
      <p:bldP spid="23" grpId="0" animBg="1"/>
      <p:bldP spid="23" grpId="1" animBg="1"/>
      <p:bldP spid="24" grpId="0"/>
      <p:bldP spid="26" grpId="0"/>
      <p:bldP spid="30" grpId="0"/>
      <p:bldP spid="30" grpId="1"/>
      <p:bldP spid="35" grpId="0"/>
      <p:bldP spid="36" grpId="0" animBg="1"/>
      <p:bldP spid="36" grpId="1" animBg="1"/>
      <p:bldP spid="37" grpId="0"/>
      <p:bldP spid="37" grpId="1"/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C374C09-1795-E3B2-E74F-371A4630DEAB}"/>
                  </a:ext>
                </a:extLst>
              </p:cNvPr>
              <p:cNvSpPr txBox="1"/>
              <p:nvPr/>
            </p:nvSpPr>
            <p:spPr>
              <a:xfrm>
                <a:off x="2849599" y="85917"/>
                <a:ext cx="6492803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32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△</m:t>
                    </m:r>
                  </m:oMath>
                </a14:m>
                <a:r>
                  <a:rPr lang="en-US" sz="3200" dirty="0">
                    <a:solidFill>
                      <a:srgbClr val="0070C0"/>
                    </a:solidFill>
                  </a:rPr>
                  <a:t>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sz="32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3200" dirty="0">
                    <a:solidFill>
                      <a:srgbClr val="0070C0"/>
                    </a:solidFill>
                  </a:rPr>
                  <a:t> without Fourier Transform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C374C09-1795-E3B2-E74F-371A4630DE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9599" y="85917"/>
                <a:ext cx="6492803" cy="584775"/>
              </a:xfrm>
              <a:prstGeom prst="rect">
                <a:avLst/>
              </a:prstGeom>
              <a:blipFill>
                <a:blip r:embed="rId2"/>
                <a:stretch>
                  <a:fillRect t="-12500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521CB50-C7C0-7D4E-3CE7-18CC47C5C4F8}"/>
                  </a:ext>
                </a:extLst>
              </p:cNvPr>
              <p:cNvSpPr txBox="1"/>
              <p:nvPr/>
            </p:nvSpPr>
            <p:spPr>
              <a:xfrm>
                <a:off x="153422" y="791661"/>
                <a:ext cx="4253280" cy="5710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△=−</m:t>
                      </m:r>
                      <m:sSubSup>
                        <m:sSub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b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−⋯−</m:t>
                      </m:r>
                      <m:sSubSup>
                        <m:sSub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sub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521CB50-C7C0-7D4E-3CE7-18CC47C5C4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422" y="791661"/>
                <a:ext cx="4253280" cy="57105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669F6E8-78D4-0C93-1AE6-01B80B6BEDA8}"/>
                  </a:ext>
                </a:extLst>
              </p:cNvPr>
              <p:cNvSpPr txBox="1"/>
              <p:nvPr/>
            </p:nvSpPr>
            <p:spPr>
              <a:xfrm>
                <a:off x="4982207" y="855204"/>
                <a:ext cx="2895473" cy="4439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sSup>
                            <m:sSup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△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△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669F6E8-78D4-0C93-1AE6-01B80B6BED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2207" y="855204"/>
                <a:ext cx="2895473" cy="44396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6915C18-DFCA-4BB2-DABB-67E6A05AB386}"/>
                  </a:ext>
                </a:extLst>
              </p:cNvPr>
              <p:cNvSpPr txBox="1"/>
              <p:nvPr/>
            </p:nvSpPr>
            <p:spPr>
              <a:xfrm>
                <a:off x="8357992" y="855204"/>
                <a:ext cx="207608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△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=△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6915C18-DFCA-4BB2-DABB-67E6A05AB3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7992" y="855204"/>
                <a:ext cx="2076081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629FEB0-6261-D855-1227-DB2A34D25D64}"/>
                  </a:ext>
                </a:extLst>
              </p:cNvPr>
              <p:cNvSpPr txBox="1"/>
              <p:nvPr/>
            </p:nvSpPr>
            <p:spPr>
              <a:xfrm>
                <a:off x="163059" y="1546501"/>
                <a:ext cx="424571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800" dirty="0"/>
                  <a:t>“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△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2800" dirty="0"/>
                  <a:t>”: 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△=△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=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629FEB0-6261-D855-1227-DB2A34D25D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059" y="1546501"/>
                <a:ext cx="4245714" cy="523220"/>
              </a:xfrm>
              <a:prstGeom prst="rect">
                <a:avLst/>
              </a:prstGeom>
              <a:blipFill>
                <a:blip r:embed="rId6"/>
                <a:stretch>
                  <a:fillRect l="-3017" t="-12791" b="-3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62A7AD5-96BE-9C66-D312-31EA3764F716}"/>
                  </a:ext>
                </a:extLst>
              </p:cNvPr>
              <p:cNvSpPr txBox="1"/>
              <p:nvPr/>
            </p:nvSpPr>
            <p:spPr>
              <a:xfrm>
                <a:off x="4746020" y="2069721"/>
                <a:ext cx="3932359" cy="51629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sSup>
                            <m:sSup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sub>
                      </m:sSub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b>
                      </m:sSub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𝑇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b>
                      </m:sSub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62A7AD5-96BE-9C66-D312-31EA3764F7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6020" y="2069721"/>
                <a:ext cx="3932359" cy="51629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79EF3FA-ADD6-DD22-8083-04E1D3DA44CA}"/>
                  </a:ext>
                </a:extLst>
              </p:cNvPr>
              <p:cNvSpPr txBox="1"/>
              <p:nvPr/>
            </p:nvSpPr>
            <p:spPr>
              <a:xfrm>
                <a:off x="4938029" y="1546501"/>
                <a:ext cx="2939651" cy="4439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:r>
                  <a:rPr lang="en-US" sz="2800" b="0" dirty="0"/>
                  <a:t>“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𝑇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2800" dirty="0"/>
                  <a:t>”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79EF3FA-ADD6-DD22-8083-04E1D3DA44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8029" y="1546501"/>
                <a:ext cx="2939651" cy="443968"/>
              </a:xfrm>
              <a:prstGeom prst="rect">
                <a:avLst/>
              </a:prstGeom>
              <a:blipFill>
                <a:blip r:embed="rId8"/>
                <a:stretch>
                  <a:fillRect l="-7261" t="-21918" r="-6432" b="-465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1D19BF8-69C1-15B0-8136-9F714BEA482C}"/>
                  </a:ext>
                </a:extLst>
              </p:cNvPr>
              <p:cNvSpPr txBox="1"/>
              <p:nvPr/>
            </p:nvSpPr>
            <p:spPr>
              <a:xfrm>
                <a:off x="8406936" y="1469003"/>
                <a:ext cx="185897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𝑇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1D19BF8-69C1-15B0-8136-9F714BEA48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06936" y="1469003"/>
                <a:ext cx="1858970" cy="43088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7789992-C95C-5C99-5918-81CB420D0B25}"/>
                  </a:ext>
                </a:extLst>
              </p:cNvPr>
              <p:cNvSpPr txBox="1"/>
              <p:nvPr/>
            </p:nvSpPr>
            <p:spPr>
              <a:xfrm>
                <a:off x="251548" y="2698201"/>
                <a:ext cx="519610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△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</m:sSup>
                  </m:oMath>
                </a14:m>
                <a:r>
                  <a:rPr lang="en-US" sz="2800" dirty="0"/>
                  <a:t> near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800" dirty="0"/>
                  <a:t> ⇒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</m:sSup>
                  </m:oMath>
                </a14:m>
                <a:r>
                  <a:rPr lang="en-US" sz="2800" dirty="0"/>
                  <a:t> near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7789992-C95C-5C99-5918-81CB420D0B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48" y="2698201"/>
                <a:ext cx="5196102" cy="430887"/>
              </a:xfrm>
              <a:prstGeom prst="rect">
                <a:avLst/>
              </a:prstGeom>
              <a:blipFill>
                <a:blip r:embed="rId10"/>
                <a:stretch>
                  <a:fillRect t="-30000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149A5DF-0FBA-2276-3630-012810535E8D}"/>
                  </a:ext>
                </a:extLst>
              </p:cNvPr>
              <p:cNvSpPr txBox="1"/>
              <p:nvPr/>
            </p:nvSpPr>
            <p:spPr>
              <a:xfrm>
                <a:off x="251548" y="3253306"/>
                <a:ext cx="817114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∩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=∅</m:t>
                    </m:r>
                  </m:oMath>
                </a14:m>
                <a:r>
                  <a:rPr lang="en-US" sz="2800" dirty="0"/>
                  <a:t>,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ℰ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</m:d>
                  </m:oMath>
                </a14:m>
                <a:r>
                  <a:rPr lang="en-US" sz="2800" dirty="0"/>
                  <a:t>   ⇒  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△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𝑇𝑓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"/>
                            <m:endChr m:val="|"/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​</m:t>
                            </m:r>
                          </m:e>
                        </m:d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𝑓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"/>
                            <m:endChr m:val="|"/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​</m:t>
                            </m:r>
                          </m:e>
                        </m:d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=0∈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</m:sSup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d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149A5DF-0FBA-2276-3630-012810535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48" y="3253306"/>
                <a:ext cx="8171148" cy="430887"/>
              </a:xfrm>
              <a:prstGeom prst="rect">
                <a:avLst/>
              </a:prstGeom>
              <a:blipFill>
                <a:blip r:embed="rId11"/>
                <a:stretch>
                  <a:fillRect t="-30000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7B23E78-79C5-7B0A-789B-A7CB296DA599}"/>
                  </a:ext>
                </a:extLst>
              </p:cNvPr>
              <p:cNvSpPr txBox="1"/>
              <p:nvPr/>
            </p:nvSpPr>
            <p:spPr>
              <a:xfrm>
                <a:off x="8570252" y="3207139"/>
                <a:ext cx="289630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⇒  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𝑇𝑓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"/>
                            <m:endChr m:val="|"/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​</m:t>
                            </m:r>
                          </m:e>
                        </m:d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</m:sSup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d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7B23E78-79C5-7B0A-789B-A7CB296DA5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0252" y="3207139"/>
                <a:ext cx="2896306" cy="523220"/>
              </a:xfrm>
              <a:prstGeom prst="rect">
                <a:avLst/>
              </a:prstGeom>
              <a:blipFill>
                <a:blip r:embed="rId12"/>
                <a:stretch>
                  <a:fillRect l="-4421" t="-15116" b="-27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30487FC-7CCA-8C82-30A9-D4AC11996F70}"/>
                  </a:ext>
                </a:extLst>
              </p:cNvPr>
              <p:cNvSpPr txBox="1"/>
              <p:nvPr/>
            </p:nvSpPr>
            <p:spPr>
              <a:xfrm>
                <a:off x="284215" y="3900008"/>
                <a:ext cx="575388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∈</m:t>
                    </m:r>
                    <m:sSubSup>
                      <m:sSub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</m:sSubSup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ℝ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sz="2800" dirty="0"/>
                  <a:t>   ⇒    </a:t>
                </a:r>
                <a14:m>
                  <m:oMath xmlns:m="http://schemas.openxmlformats.org/officeDocument/2006/math"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=△</m:t>
                    </m:r>
                    <m:r>
                      <m:rPr>
                        <m:sty m:val="p"/>
                      </m:rPr>
                      <a:rPr lang="en-US" sz="2800" b="0" i="1" smtClean="0">
                        <a:latin typeface="Cambria Math" panose="02040503050406030204" pitchFamily="18" charset="0"/>
                      </a:rPr>
                      <m:t>T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∈</m:t>
                    </m:r>
                    <m:sSubSup>
                      <m:sSub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</m:sSubSup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ℝ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e>
                    </m:d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30487FC-7CCA-8C82-30A9-D4AC11996F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215" y="3900008"/>
                <a:ext cx="5753883" cy="430887"/>
              </a:xfrm>
              <a:prstGeom prst="rect">
                <a:avLst/>
              </a:prstGeom>
              <a:blipFill>
                <a:blip r:embed="rId13"/>
                <a:stretch>
                  <a:fillRect l="-106" t="-30000" b="-4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A9B46E5-4C6D-1476-7233-BB7D2832B968}"/>
                  </a:ext>
                </a:extLst>
              </p:cNvPr>
              <p:cNvSpPr txBox="1"/>
              <p:nvPr/>
            </p:nvSpPr>
            <p:spPr>
              <a:xfrm>
                <a:off x="6162823" y="3847488"/>
                <a:ext cx="280948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⇒  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𝑇𝑓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</m:sSup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ℝ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e>
                    </m:d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A9B46E5-4C6D-1476-7233-BB7D2832B9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2823" y="3847488"/>
                <a:ext cx="2809487" cy="523220"/>
              </a:xfrm>
              <a:prstGeom prst="rect">
                <a:avLst/>
              </a:prstGeom>
              <a:blipFill>
                <a:blip r:embed="rId14"/>
                <a:stretch>
                  <a:fillRect l="-4555" t="-15116" b="-27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B11C927-F0A6-04A7-1C3B-6B65AD6EB60F}"/>
                  </a:ext>
                </a:extLst>
              </p:cNvPr>
              <p:cNvSpPr txBox="1"/>
              <p:nvPr/>
            </p:nvSpPr>
            <p:spPr>
              <a:xfrm>
                <a:off x="153422" y="4380319"/>
                <a:ext cx="10389896" cy="6086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800" dirty="0"/>
                  <a:t>Combine with translation and dilation invariance: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</m:e>
                      <m:sub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b>
                    </m:sSub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</m:e>
                      <m:sub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2800" dirty="0"/>
                  <a:t> is an SIO</a:t>
                </a: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B11C927-F0A6-04A7-1C3B-6B65AD6EB6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422" y="4380319"/>
                <a:ext cx="10389896" cy="608628"/>
              </a:xfrm>
              <a:prstGeom prst="rect">
                <a:avLst/>
              </a:prstGeom>
              <a:blipFill>
                <a:blip r:embed="rId15"/>
                <a:stretch>
                  <a:fillRect l="-1173" t="-10101" r="-176"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141FAA13-77D1-2D8D-13EE-59AEAFFC6227}"/>
              </a:ext>
            </a:extLst>
          </p:cNvPr>
          <p:cNvSpPr txBox="1"/>
          <p:nvPr/>
        </p:nvSpPr>
        <p:spPr>
          <a:xfrm>
            <a:off x="5459385" y="2643633"/>
            <a:ext cx="25699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/>
              <a:t>(hypoellipticity)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A13B033-97B3-C4C6-BB43-BC7C0AB5D497}"/>
                  </a:ext>
                </a:extLst>
              </p:cNvPr>
              <p:cNvSpPr txBox="1"/>
              <p:nvPr/>
            </p:nvSpPr>
            <p:spPr>
              <a:xfrm>
                <a:off x="153422" y="4962444"/>
                <a:ext cx="1201880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800" dirty="0"/>
                  <a:t>Conclude: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sz="2800" dirty="0"/>
                  <a:t> is two derivatives better than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△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sz="2800" dirty="0"/>
                  <a:t> in </a:t>
                </a:r>
                <a:r>
                  <a:rPr lang="en-US" sz="2800" i="1" dirty="0"/>
                  <a:t>lots</a:t>
                </a:r>
                <a:r>
                  <a:rPr lang="en-US" sz="2800" dirty="0"/>
                  <a:t> of function spaces, e.g.,</a:t>
                </a: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A13B033-97B3-C4C6-BB43-BC7C0AB5D4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422" y="4962444"/>
                <a:ext cx="12018803" cy="523220"/>
              </a:xfrm>
              <a:prstGeom prst="rect">
                <a:avLst/>
              </a:prstGeom>
              <a:blipFill>
                <a:blip r:embed="rId16"/>
                <a:stretch>
                  <a:fillRect l="-1014" t="-11628" r="-254" b="-3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E4B2ADA-3958-1DE8-15B6-1E0B2D823324}"/>
                  </a:ext>
                </a:extLst>
              </p:cNvPr>
              <p:cNvSpPr txBox="1"/>
              <p:nvPr/>
            </p:nvSpPr>
            <p:spPr>
              <a:xfrm>
                <a:off x="2889706" y="5405883"/>
                <a:ext cx="6412589" cy="6344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△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∈</m:t>
                    </m:r>
                    <m:sSubSup>
                      <m:sSub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loc</m:t>
                        </m:r>
                      </m:sub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800" dirty="0"/>
                  <a:t> ⇒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</m:e>
                      <m:sub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b>
                    </m:sSub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</m:e>
                      <m:sub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∈</m:t>
                    </m:r>
                    <m:sSubSup>
                      <m:sSub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loc</m:t>
                        </m:r>
                      </m:sub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800" dirty="0"/>
                  <a:t>, </a:t>
                </a:r>
                <a14:m>
                  <m:oMath xmlns:m="http://schemas.openxmlformats.org/officeDocument/2006/math"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1&lt;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&lt;∞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E4B2ADA-3958-1DE8-15B6-1E0B2D8233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9706" y="5405883"/>
                <a:ext cx="6412589" cy="634469"/>
              </a:xfrm>
              <a:prstGeom prst="rect">
                <a:avLst/>
              </a:prstGeom>
              <a:blipFill>
                <a:blip r:embed="rId17"/>
                <a:stretch>
                  <a:fillRect t="-7692" b="-144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975AF2F8-0F7F-12C7-EB9C-F48F2C570829}"/>
              </a:ext>
            </a:extLst>
          </p:cNvPr>
          <p:cNvSpPr txBox="1"/>
          <p:nvPr/>
        </p:nvSpPr>
        <p:spPr>
          <a:xfrm>
            <a:off x="79712" y="6066339"/>
            <a:ext cx="46506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i="1" dirty="0"/>
              <a:t>Only</a:t>
            </a:r>
            <a:r>
              <a:rPr lang="en-US" sz="2800" dirty="0"/>
              <a:t> used hypoellipticity and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B833E00-7EA2-E97D-8142-A5FE39611BEC}"/>
              </a:ext>
            </a:extLst>
          </p:cNvPr>
          <p:cNvSpPr txBox="1"/>
          <p:nvPr/>
        </p:nvSpPr>
        <p:spPr>
          <a:xfrm>
            <a:off x="4581238" y="6077400"/>
            <a:ext cx="54273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translation and dilation invariance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DAEB501-69BA-C3AC-5103-987319AF1DBD}"/>
              </a:ext>
            </a:extLst>
          </p:cNvPr>
          <p:cNvSpPr txBox="1"/>
          <p:nvPr/>
        </p:nvSpPr>
        <p:spPr>
          <a:xfrm>
            <a:off x="4581238" y="6066339"/>
            <a:ext cx="22364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>
                <a:solidFill>
                  <a:srgbClr val="0070C0"/>
                </a:solidFill>
              </a:rPr>
              <a:t>(quantitative)</a:t>
            </a:r>
          </a:p>
        </p:txBody>
      </p:sp>
    </p:spTree>
    <p:extLst>
      <p:ext uri="{BB962C8B-B14F-4D97-AF65-F5344CB8AC3E}">
        <p14:creationId xmlns:p14="http://schemas.microsoft.com/office/powerpoint/2010/main" val="1307857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003 0.00092 L 0.17539 0.00277 " pathEditMode="relative" rAng="0" ptsTypes="AA">
                                      <p:cBhvr>
                                        <p:cTn id="8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71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0" grpId="0"/>
      <p:bldP spid="11" grpId="0"/>
      <p:bldP spid="12" grpId="0"/>
      <p:bldP spid="13" grpId="0"/>
      <p:bldP spid="14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5" grpId="1"/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06FB90A-954E-AE09-8AC1-CAABC79FE8CB}"/>
              </a:ext>
            </a:extLst>
          </p:cNvPr>
          <p:cNvSpPr txBox="1"/>
          <p:nvPr/>
        </p:nvSpPr>
        <p:spPr>
          <a:xfrm>
            <a:off x="3363008" y="85917"/>
            <a:ext cx="54659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70C0"/>
                </a:solidFill>
              </a:rPr>
              <a:t>Littlewood-Paley-Stein Theory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8B93836-70E7-CCDF-D590-1E7BC411FC17}"/>
                  </a:ext>
                </a:extLst>
              </p:cNvPr>
              <p:cNvSpPr txBox="1"/>
              <p:nvPr/>
            </p:nvSpPr>
            <p:spPr>
              <a:xfrm>
                <a:off x="239340" y="670692"/>
                <a:ext cx="5356146" cy="5474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800" dirty="0"/>
                  <a:t> smooth  ⇔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acc>
                  </m:oMath>
                </a14:m>
                <a:r>
                  <a:rPr lang="en-US" sz="2800" dirty="0"/>
                  <a:t> rapidly decreasing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8B93836-70E7-CCDF-D590-1E7BC411FC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340" y="670692"/>
                <a:ext cx="5356146" cy="547458"/>
              </a:xfrm>
              <a:prstGeom prst="rect">
                <a:avLst/>
              </a:prstGeom>
              <a:blipFill>
                <a:blip r:embed="rId2"/>
                <a:stretch>
                  <a:fillRect t="-10000" r="-1251" b="-3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809D9D2-FA16-86B9-9896-69898F7B4465}"/>
                  </a:ext>
                </a:extLst>
              </p:cNvPr>
              <p:cNvSpPr txBox="1"/>
              <p:nvPr/>
            </p:nvSpPr>
            <p:spPr>
              <a:xfrm>
                <a:off x="7413391" y="787263"/>
                <a:ext cx="296959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:r>
                  <a:rPr lang="en-US" sz="2800" b="0" dirty="0"/>
                  <a:t>F.T.(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𝒮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ℝ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sz="2800" dirty="0"/>
                  <a:t>) =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𝒮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ℝ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e>
                    </m:d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809D9D2-FA16-86B9-9896-69898F7B44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3391" y="787263"/>
                <a:ext cx="2969595" cy="430887"/>
              </a:xfrm>
              <a:prstGeom prst="rect">
                <a:avLst/>
              </a:prstGeom>
              <a:blipFill>
                <a:blip r:embed="rId3"/>
                <a:stretch>
                  <a:fillRect l="-7187" t="-25352" b="-492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F371BF95-96FB-E5D4-0B75-5EF9F34ADC8F}"/>
              </a:ext>
            </a:extLst>
          </p:cNvPr>
          <p:cNvSpPr txBox="1"/>
          <p:nvPr/>
        </p:nvSpPr>
        <p:spPr>
          <a:xfrm>
            <a:off x="239340" y="1347211"/>
            <a:ext cx="31192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/>
              <a:t>Let’s quantify this!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DF63B9C-52AC-AA5A-BA44-1C8DA1686FBE}"/>
                  </a:ext>
                </a:extLst>
              </p:cNvPr>
              <p:cNvSpPr txBox="1"/>
              <p:nvPr/>
            </p:nvSpPr>
            <p:spPr>
              <a:xfrm>
                <a:off x="239340" y="2046660"/>
                <a:ext cx="1998432" cy="4519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</m:acc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∈</m:t>
                      </m:r>
                      <m:sSubSup>
                        <m:sSub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</m:sSubSup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ℝ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DF63B9C-52AC-AA5A-BA44-1C8DA1686F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340" y="2046660"/>
                <a:ext cx="1998432" cy="45198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7DC209F-99F7-C981-B2D9-8EE9704A4A9E}"/>
                  </a:ext>
                </a:extLst>
              </p:cNvPr>
              <p:cNvSpPr txBox="1"/>
              <p:nvPr/>
            </p:nvSpPr>
            <p:spPr>
              <a:xfrm>
                <a:off x="105458" y="2980031"/>
                <a:ext cx="3387016" cy="44896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acc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𝜉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</m:acc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𝜉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̂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</m:acc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𝜉</m:t>
                          </m:r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7DC209F-99F7-C981-B2D9-8EE9704A4A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458" y="2980031"/>
                <a:ext cx="3387016" cy="44896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id="{7F9CA94A-AA49-4BDD-8049-3FE37F0601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2477" y="1452025"/>
            <a:ext cx="3735333" cy="118927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01BD93A-523D-67DB-6FF2-FE2C8E2B63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2477" y="2599780"/>
            <a:ext cx="4140110" cy="107813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916F3A5-A0D3-3BE5-47EB-7329562DC43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8430" y="4033813"/>
            <a:ext cx="4381433" cy="91279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86AA852-3DF6-7D9E-112F-F32896C2DE94}"/>
                  </a:ext>
                </a:extLst>
              </p:cNvPr>
              <p:cNvSpPr txBox="1"/>
              <p:nvPr/>
            </p:nvSpPr>
            <p:spPr>
              <a:xfrm>
                <a:off x="5148870" y="4221644"/>
                <a:ext cx="3385863" cy="5371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800" dirty="0"/>
                  <a:t>Cutoff F.T. at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𝜉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p>
                    </m:sSup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86AA852-3DF6-7D9E-112F-F32896C2DE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870" y="4221644"/>
                <a:ext cx="3385863" cy="537135"/>
              </a:xfrm>
              <a:prstGeom prst="rect">
                <a:avLst/>
              </a:prstGeom>
              <a:blipFill>
                <a:blip r:embed="rId9"/>
                <a:stretch>
                  <a:fillRect l="-3784" t="-9091" b="-31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F888786-AC86-55A1-ABA5-305AA25758F3}"/>
                  </a:ext>
                </a:extLst>
              </p:cNvPr>
              <p:cNvSpPr txBox="1"/>
              <p:nvPr/>
            </p:nvSpPr>
            <p:spPr>
              <a:xfrm>
                <a:off x="129783" y="5211153"/>
                <a:ext cx="5530360" cy="49160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1+△</m:t>
                            </m:r>
                          </m:e>
                        </m:d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m:rPr>
                            <m:lit/>
                          </m:rPr>
                          <a:rPr lang="en-US" sz="2800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800" dirty="0"/>
                  <a:t> very similar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𝑗𝑠</m:t>
                        </m:r>
                      </m:sup>
                    </m:sSup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F888786-AC86-55A1-ABA5-305AA25758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783" y="5211153"/>
                <a:ext cx="5530360" cy="491609"/>
              </a:xfrm>
              <a:prstGeom prst="rect">
                <a:avLst/>
              </a:prstGeom>
              <a:blipFill>
                <a:blip r:embed="rId10"/>
                <a:stretch>
                  <a:fillRect t="-15000" b="-3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AC5D5BC-C43F-30A5-53A9-280898320AA0}"/>
                  </a:ext>
                </a:extLst>
              </p:cNvPr>
              <p:cNvSpPr txBox="1"/>
              <p:nvPr/>
            </p:nvSpPr>
            <p:spPr>
              <a:xfrm>
                <a:off x="6020311" y="5178002"/>
                <a:ext cx="4544321" cy="5579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800" dirty="0"/>
                  <a:t>Derivatives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US" sz="2800" dirty="0"/>
                  <a:t> </a:t>
                </a:r>
                <a:r>
                  <a:rPr lang="en-US" sz="2800" dirty="0" err="1"/>
                  <a:t>mult</a:t>
                </a:r>
                <a:r>
                  <a:rPr lang="en-US" sz="2800" dirty="0"/>
                  <a:t>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800" dirty="0"/>
                  <a:t> by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p>
                    </m:sSup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AC5D5BC-C43F-30A5-53A9-280898320A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0311" y="5178002"/>
                <a:ext cx="4544321" cy="557910"/>
              </a:xfrm>
              <a:prstGeom prst="rect">
                <a:avLst/>
              </a:prstGeom>
              <a:blipFill>
                <a:blip r:embed="rId11"/>
                <a:stretch>
                  <a:fillRect l="-2819" t="-8696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C969A49-DA5D-869C-0E85-A934F70A81F2}"/>
                  </a:ext>
                </a:extLst>
              </p:cNvPr>
              <p:cNvSpPr txBox="1"/>
              <p:nvPr/>
            </p:nvSpPr>
            <p:spPr>
              <a:xfrm>
                <a:off x="3018784" y="6070737"/>
                <a:ext cx="6066725" cy="5579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Smoothness of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800" dirty="0"/>
                  <a:t> ⇔ decay (in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sz="2800" dirty="0"/>
                  <a:t>)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C969A49-DA5D-869C-0E85-A934F70A81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8784" y="6070737"/>
                <a:ext cx="6066725" cy="557910"/>
              </a:xfrm>
              <a:prstGeom prst="rect">
                <a:avLst/>
              </a:prstGeom>
              <a:blipFill>
                <a:blip r:embed="rId12"/>
                <a:stretch>
                  <a:fillRect l="-2010" t="-13187" b="-263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0CA4AE4-5541-60AF-A689-6B87489654D2}"/>
                  </a:ext>
                </a:extLst>
              </p:cNvPr>
              <p:cNvSpPr txBox="1"/>
              <p:nvPr/>
            </p:nvSpPr>
            <p:spPr>
              <a:xfrm>
                <a:off x="9015839" y="3888735"/>
                <a:ext cx="1984326" cy="13430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ℕ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0CA4AE4-5541-60AF-A689-6B87489654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5839" y="3888735"/>
                <a:ext cx="1984326" cy="134306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97694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3" grpId="0"/>
      <p:bldP spid="18" grpId="0"/>
      <p:bldP spid="19" grpId="0"/>
      <p:bldP spid="20" grpId="0"/>
      <p:bldP spid="21" grpId="0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7FE183E-F745-BFDA-50E9-61C55332A202}"/>
              </a:ext>
            </a:extLst>
          </p:cNvPr>
          <p:cNvSpPr txBox="1"/>
          <p:nvPr/>
        </p:nvSpPr>
        <p:spPr>
          <a:xfrm>
            <a:off x="3005186" y="85917"/>
            <a:ext cx="61816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70C0"/>
                </a:solidFill>
              </a:rPr>
              <a:t>Triebel-</a:t>
            </a:r>
            <a:r>
              <a:rPr lang="en-US" sz="3200" dirty="0" err="1">
                <a:solidFill>
                  <a:srgbClr val="0070C0"/>
                </a:solidFill>
              </a:rPr>
              <a:t>Lizorkin</a:t>
            </a:r>
            <a:r>
              <a:rPr lang="en-US" sz="3200" dirty="0">
                <a:solidFill>
                  <a:srgbClr val="0070C0"/>
                </a:solidFill>
              </a:rPr>
              <a:t> and </a:t>
            </a:r>
            <a:r>
              <a:rPr lang="en-US" sz="3200" dirty="0" err="1">
                <a:solidFill>
                  <a:srgbClr val="0070C0"/>
                </a:solidFill>
              </a:rPr>
              <a:t>Besov</a:t>
            </a:r>
            <a:r>
              <a:rPr lang="en-US" sz="3200" dirty="0">
                <a:solidFill>
                  <a:srgbClr val="0070C0"/>
                </a:solidFill>
              </a:rPr>
              <a:t> Spaces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280450B-1F0B-5287-5C5A-D62B31E98D19}"/>
                  </a:ext>
                </a:extLst>
              </p:cNvPr>
              <p:cNvSpPr txBox="1"/>
              <p:nvPr/>
            </p:nvSpPr>
            <p:spPr>
              <a:xfrm>
                <a:off x="466405" y="670692"/>
                <a:ext cx="2951834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∈</m:t>
                      </m:r>
                      <m:d>
                        <m:dPr>
                          <m:endChr m:val="]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0,∞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ℝ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280450B-1F0B-5287-5C5A-D62B31E98D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405" y="670692"/>
                <a:ext cx="2951834" cy="43088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7368B9EA-F26A-5F0F-1DAA-76356BD859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405" y="871437"/>
            <a:ext cx="7231566" cy="113371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CD0E63B-4C9C-EAFA-F344-0269F5527D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05" y="1998733"/>
            <a:ext cx="7039031" cy="99119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7978423-3DC8-AEE9-48AA-A055D065BE1E}"/>
                  </a:ext>
                </a:extLst>
              </p:cNvPr>
              <p:cNvSpPr txBox="1"/>
              <p:nvPr/>
            </p:nvSpPr>
            <p:spPr>
              <a:xfrm>
                <a:off x="466405" y="3077654"/>
                <a:ext cx="7257243" cy="47205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ℱ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,2</m:t>
                        </m:r>
                      </m:sub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p>
                    </m:sSub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p>
                  </m:oMath>
                </a14:m>
                <a:r>
                  <a:rPr lang="en-US" sz="2800" dirty="0"/>
                  <a:t> Sobolev space of order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sz="2800" dirty="0"/>
                  <a:t> (</a:t>
                </a:r>
                <a14:m>
                  <m:oMath xmlns:m="http://schemas.openxmlformats.org/officeDocument/2006/math"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1&lt;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&lt;∞</m:t>
                    </m:r>
                  </m:oMath>
                </a14:m>
                <a:r>
                  <a:rPr lang="en-US" sz="2800" dirty="0"/>
                  <a:t>)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7978423-3DC8-AEE9-48AA-A055D065BE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405" y="3077654"/>
                <a:ext cx="7257243" cy="472052"/>
              </a:xfrm>
              <a:prstGeom prst="rect">
                <a:avLst/>
              </a:prstGeom>
              <a:blipFill>
                <a:blip r:embed="rId5"/>
                <a:stretch>
                  <a:fillRect l="-84" t="-22078" r="-2017" b="-376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1090955-9FAF-09C6-3F9D-C4F2AEE0DD78}"/>
                  </a:ext>
                </a:extLst>
              </p:cNvPr>
              <p:cNvSpPr txBox="1"/>
              <p:nvPr/>
            </p:nvSpPr>
            <p:spPr>
              <a:xfrm>
                <a:off x="105312" y="3734566"/>
                <a:ext cx="3674019" cy="44980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ℬ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∞,∞</m:t>
                        </m:r>
                      </m:sub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sup>
                    </m:sSub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sup>
                    </m:sSup>
                  </m:oMath>
                </a14:m>
                <a:r>
                  <a:rPr lang="en-US" sz="2800" dirty="0"/>
                  <a:t>,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0,1</m:t>
                        </m:r>
                      </m:e>
                    </m:d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1090955-9FAF-09C6-3F9D-C4F2AEE0DD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12" y="3734566"/>
                <a:ext cx="3674019" cy="449803"/>
              </a:xfrm>
              <a:prstGeom prst="rect">
                <a:avLst/>
              </a:prstGeom>
              <a:blipFill>
                <a:blip r:embed="rId6"/>
                <a:stretch>
                  <a:fillRect t="-23288" b="-452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53E8B2B-FA11-E2A4-88CC-10EE46B2D842}"/>
                  </a:ext>
                </a:extLst>
              </p:cNvPr>
              <p:cNvSpPr txBox="1"/>
              <p:nvPr/>
            </p:nvSpPr>
            <p:spPr>
              <a:xfrm>
                <a:off x="4192503" y="3772077"/>
                <a:ext cx="2802755" cy="45845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⊊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0,1</m:t>
                          </m:r>
                        </m:sup>
                      </m:sSup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⊊</m:t>
                      </m:r>
                      <m:sSubSup>
                        <m:sSub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ℬ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∞,∞</m:t>
                          </m:r>
                        </m:sub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53E8B2B-FA11-E2A4-88CC-10EE46B2D8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2503" y="3772077"/>
                <a:ext cx="2802755" cy="45845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4B3ABD83-A7AE-68D0-68B3-0DB84D49A38F}"/>
                  </a:ext>
                </a:extLst>
              </p:cNvPr>
              <p:cNvSpPr txBox="1"/>
              <p:nvPr/>
            </p:nvSpPr>
            <p:spPr>
              <a:xfrm>
                <a:off x="466405" y="4277332"/>
                <a:ext cx="3599768" cy="47275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△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∈</m:t>
                    </m:r>
                    <m:sSubSup>
                      <m:sSub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𝒳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p>
                    </m:sSubSup>
                  </m:oMath>
                </a14:m>
                <a:r>
                  <a:rPr lang="en-US" sz="2800" dirty="0"/>
                  <a:t> ⇒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∈</m:t>
                    </m:r>
                    <m:sSubSup>
                      <m:sSub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𝒳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+2</m:t>
                        </m:r>
                      </m:sup>
                    </m:sSubSup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4B3ABD83-A7AE-68D0-68B3-0DB84D49A3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405" y="4277332"/>
                <a:ext cx="3599768" cy="472758"/>
              </a:xfrm>
              <a:prstGeom prst="rect">
                <a:avLst/>
              </a:prstGeom>
              <a:blipFill>
                <a:blip r:embed="rId8"/>
                <a:stretch>
                  <a:fillRect t="-23377" b="-363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92EF68B6-A4CA-5EE6-D659-E16E32DFC2C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63802" y="4325143"/>
            <a:ext cx="2869512" cy="37713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2829973-EC76-6FF8-B248-597E87D2DDC9}"/>
                  </a:ext>
                </a:extLst>
              </p:cNvPr>
              <p:cNvSpPr txBox="1"/>
              <p:nvPr/>
            </p:nvSpPr>
            <p:spPr>
              <a:xfrm>
                <a:off x="7227371" y="3700364"/>
                <a:ext cx="4964629" cy="5421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ℬ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∞,∞</m:t>
                        </m:r>
                      </m:sub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p>
                    </m:sSub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800" dirty="0"/>
                  <a:t>Zygmund-Hölder space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2829973-EC76-6FF8-B248-597E87D2DD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7371" y="3700364"/>
                <a:ext cx="4964629" cy="542136"/>
              </a:xfrm>
              <a:prstGeom prst="rect">
                <a:avLst/>
              </a:prstGeom>
              <a:blipFill>
                <a:blip r:embed="rId10"/>
                <a:stretch>
                  <a:fillRect t="-10112" r="-1474" b="-28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D69843B-62E9-C6EC-9D1E-436F4C3F3D86}"/>
                  </a:ext>
                </a:extLst>
              </p:cNvPr>
              <p:cNvSpPr txBox="1"/>
              <p:nvPr/>
            </p:nvSpPr>
            <p:spPr>
              <a:xfrm>
                <a:off x="1618721" y="5067963"/>
                <a:ext cx="7950317" cy="90877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d>
                        </m:e>
                        <m:sub>
                          <m:sSup>
                            <m:sSup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sup>
                          </m:sSup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 = </m:t>
                      </m:r>
                      <m:func>
                        <m:func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800" b="0" i="0" smtClean="0">
                                  <a:latin typeface="Cambria Math" panose="02040503050406030204" pitchFamily="18" charset="0"/>
                                </a:rPr>
                                <m:t>sup</m:t>
                              </m:r>
                            </m:e>
                            <m:lim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d>
                        </m:e>
                      </m:func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 + </m:t>
                      </m:r>
                      <m:func>
                        <m:func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800" b="0" i="0" smtClean="0">
                                  <a:latin typeface="Cambria Math" panose="02040503050406030204" pitchFamily="18" charset="0"/>
                                </a:rPr>
                                <m:t>sup</m:t>
                              </m:r>
                            </m:e>
                            <m:lim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lim>
                          </m:limLow>
                        </m:fName>
                        <m:e>
                          <m:func>
                            <m:func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800" b="0" i="0" smtClean="0">
                                      <a:latin typeface="Cambria Math" panose="02040503050406030204" pitchFamily="18" charset="0"/>
                                    </a:rPr>
                                    <m:t>sup</m:t>
                                  </m:r>
                                </m:e>
                                <m:lim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≠0</m:t>
                                  </m:r>
                                </m:lim>
                              </m:limLow>
                            </m:fName>
                            <m:e>
                              <m:f>
                                <m:f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en-US" sz="28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800" b="0" i="1" smtClean="0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  <m:d>
                                        <m:dPr>
                                          <m:ctrlPr>
                                            <a:rPr lang="en-US" sz="28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2800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  <m:r>
                                            <a:rPr lang="en-US" sz="2800" b="0" i="1" smtClean="0">
                                              <a:latin typeface="Cambria Math" panose="02040503050406030204" pitchFamily="18" charset="0"/>
                                            </a:rPr>
                                            <m:t>+</m:t>
                                          </m:r>
                                          <m:r>
                                            <a:rPr lang="en-US" sz="2800" b="0" i="1" smtClean="0">
                                              <a:latin typeface="Cambria Math" panose="02040503050406030204" pitchFamily="18" charset="0"/>
                                            </a:rPr>
                                            <m:t>h</m:t>
                                          </m:r>
                                        </m:e>
                                      </m:d>
                                      <m:r>
                                        <a:rPr lang="en-US" sz="2800" b="0" i="1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sz="2800" b="0" i="1" smtClean="0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  <m:d>
                                        <m:dPr>
                                          <m:ctrlPr>
                                            <a:rPr lang="en-US" sz="28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2800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e>
                                  </m:d>
                                </m:num>
                                <m:den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|</m:t>
                                  </m:r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|</m:t>
                                  </m:r>
                                </m:den>
                              </m:f>
                            </m:e>
                          </m:func>
                        </m:e>
                      </m:func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D69843B-62E9-C6EC-9D1E-436F4C3F3D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8721" y="5067963"/>
                <a:ext cx="7950317" cy="9087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BCD910D-5A03-4FBA-3D49-CB6982E2BD73}"/>
              </a:ext>
            </a:extLst>
          </p:cNvPr>
          <p:cNvCxnSpPr>
            <a:cxnSpLocks/>
          </p:cNvCxnSpPr>
          <p:nvPr/>
        </p:nvCxnSpPr>
        <p:spPr>
          <a:xfrm flipH="1" flipV="1">
            <a:off x="9358792" y="5866889"/>
            <a:ext cx="210246" cy="270024"/>
          </a:xfrm>
          <a:prstGeom prst="straightConnector1">
            <a:avLst/>
          </a:prstGeom>
          <a:ln w="34925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A043C7DC-2DF4-3D0B-AF7D-5789F3C1BCC3}"/>
              </a:ext>
            </a:extLst>
          </p:cNvPr>
          <p:cNvSpPr txBox="1"/>
          <p:nvPr/>
        </p:nvSpPr>
        <p:spPr>
          <a:xfrm>
            <a:off x="8702565" y="6137687"/>
            <a:ext cx="22939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solidFill>
                  <a:srgbClr val="C00000"/>
                </a:solidFill>
              </a:rPr>
              <a:t>First order difference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43EF388E-AB3E-0BF7-93ED-EAC895A08B0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448847" y="3070197"/>
            <a:ext cx="3110819" cy="717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46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2" grpId="0"/>
      <p:bldP spid="7" grpId="0"/>
      <p:bldP spid="10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022BCD-92FF-883C-156D-3CDFBB03C5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D80CC19-87AB-21A1-A95D-4165331DC7BE}"/>
              </a:ext>
            </a:extLst>
          </p:cNvPr>
          <p:cNvSpPr txBox="1"/>
          <p:nvPr/>
        </p:nvSpPr>
        <p:spPr>
          <a:xfrm>
            <a:off x="3005186" y="85917"/>
            <a:ext cx="61816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70C0"/>
                </a:solidFill>
              </a:rPr>
              <a:t>Triebel-</a:t>
            </a:r>
            <a:r>
              <a:rPr lang="en-US" sz="3200" dirty="0" err="1">
                <a:solidFill>
                  <a:srgbClr val="0070C0"/>
                </a:solidFill>
              </a:rPr>
              <a:t>Lizorkin</a:t>
            </a:r>
            <a:r>
              <a:rPr lang="en-US" sz="3200" dirty="0">
                <a:solidFill>
                  <a:srgbClr val="0070C0"/>
                </a:solidFill>
              </a:rPr>
              <a:t> and </a:t>
            </a:r>
            <a:r>
              <a:rPr lang="en-US" sz="3200" dirty="0" err="1">
                <a:solidFill>
                  <a:srgbClr val="0070C0"/>
                </a:solidFill>
              </a:rPr>
              <a:t>Besov</a:t>
            </a:r>
            <a:r>
              <a:rPr lang="en-US" sz="3200" dirty="0">
                <a:solidFill>
                  <a:srgbClr val="0070C0"/>
                </a:solidFill>
              </a:rPr>
              <a:t> Spaces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FA35EE3-8854-EA87-F5F4-511E0CE85BDD}"/>
                  </a:ext>
                </a:extLst>
              </p:cNvPr>
              <p:cNvSpPr txBox="1"/>
              <p:nvPr/>
            </p:nvSpPr>
            <p:spPr>
              <a:xfrm>
                <a:off x="466405" y="670692"/>
                <a:ext cx="2951834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∈</m:t>
                      </m:r>
                      <m:d>
                        <m:dPr>
                          <m:endChr m:val="]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0,∞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ℝ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280450B-1F0B-5287-5C5A-D62B31E98D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405" y="670692"/>
                <a:ext cx="2951834" cy="43088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F79E3582-6323-5E95-665F-693ECD69C7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405" y="871437"/>
            <a:ext cx="7231566" cy="113371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8764499-87A3-73AD-8AE8-BD5B973C13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05" y="1998733"/>
            <a:ext cx="7039031" cy="99119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1236C05-A383-6DFE-EEAB-9717D991DAAF}"/>
                  </a:ext>
                </a:extLst>
              </p:cNvPr>
              <p:cNvSpPr txBox="1"/>
              <p:nvPr/>
            </p:nvSpPr>
            <p:spPr>
              <a:xfrm>
                <a:off x="466405" y="3077654"/>
                <a:ext cx="7257243" cy="47205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ℱ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,2</m:t>
                        </m:r>
                      </m:sub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p>
                    </m:sSub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p>
                  </m:oMath>
                </a14:m>
                <a:r>
                  <a:rPr lang="en-US" sz="2800" dirty="0"/>
                  <a:t> Sobolev space of order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sz="2800" dirty="0"/>
                  <a:t> (</a:t>
                </a:r>
                <a14:m>
                  <m:oMath xmlns:m="http://schemas.openxmlformats.org/officeDocument/2006/math"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1&lt;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&lt;∞</m:t>
                    </m:r>
                  </m:oMath>
                </a14:m>
                <a:r>
                  <a:rPr lang="en-US" sz="2800" dirty="0"/>
                  <a:t>)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1236C05-A383-6DFE-EEAB-9717D991DA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405" y="3077654"/>
                <a:ext cx="7257243" cy="472052"/>
              </a:xfrm>
              <a:prstGeom prst="rect">
                <a:avLst/>
              </a:prstGeom>
              <a:blipFill>
                <a:blip r:embed="rId5"/>
                <a:stretch>
                  <a:fillRect l="-84" t="-22078" r="-2017" b="-376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4EBB6C8-6D01-8114-4DEC-F4B9B95DCE5D}"/>
                  </a:ext>
                </a:extLst>
              </p:cNvPr>
              <p:cNvSpPr txBox="1"/>
              <p:nvPr/>
            </p:nvSpPr>
            <p:spPr>
              <a:xfrm>
                <a:off x="105312" y="3734566"/>
                <a:ext cx="3674019" cy="44980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ℬ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∞,∞</m:t>
                        </m:r>
                      </m:sub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sup>
                    </m:sSub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sup>
                    </m:sSup>
                  </m:oMath>
                </a14:m>
                <a:r>
                  <a:rPr lang="en-US" sz="2800" dirty="0"/>
                  <a:t>,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0,1</m:t>
                        </m:r>
                      </m:e>
                    </m:d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4EBB6C8-6D01-8114-4DEC-F4B9B95DCE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12" y="3734566"/>
                <a:ext cx="3674019" cy="449803"/>
              </a:xfrm>
              <a:prstGeom prst="rect">
                <a:avLst/>
              </a:prstGeom>
              <a:blipFill>
                <a:blip r:embed="rId6"/>
                <a:stretch>
                  <a:fillRect t="-23288" b="-452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13591A4-86D0-9A67-CBB3-528C97BAB8C8}"/>
                  </a:ext>
                </a:extLst>
              </p:cNvPr>
              <p:cNvSpPr txBox="1"/>
              <p:nvPr/>
            </p:nvSpPr>
            <p:spPr>
              <a:xfrm>
                <a:off x="4192503" y="3772077"/>
                <a:ext cx="2802755" cy="45845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⊊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0,1</m:t>
                          </m:r>
                        </m:sup>
                      </m:sSup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⊊</m:t>
                      </m:r>
                      <m:sSubSup>
                        <m:sSub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ℬ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∞,∞</m:t>
                          </m:r>
                        </m:sub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13591A4-86D0-9A67-CBB3-528C97BAB8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2503" y="3772077"/>
                <a:ext cx="2802755" cy="45845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F97E98C-4568-8F77-1336-429F0124B759}"/>
                  </a:ext>
                </a:extLst>
              </p:cNvPr>
              <p:cNvSpPr txBox="1"/>
              <p:nvPr/>
            </p:nvSpPr>
            <p:spPr>
              <a:xfrm>
                <a:off x="466405" y="4277332"/>
                <a:ext cx="3599768" cy="47275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△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∈</m:t>
                    </m:r>
                    <m:sSubSup>
                      <m:sSub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𝒳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p>
                    </m:sSubSup>
                  </m:oMath>
                </a14:m>
                <a:r>
                  <a:rPr lang="en-US" sz="2800" dirty="0"/>
                  <a:t> ⇒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∈</m:t>
                    </m:r>
                    <m:sSubSup>
                      <m:sSub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𝒳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+2</m:t>
                        </m:r>
                      </m:sup>
                    </m:sSubSup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F97E98C-4568-8F77-1336-429F0124B7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405" y="4277332"/>
                <a:ext cx="3599768" cy="472758"/>
              </a:xfrm>
              <a:prstGeom prst="rect">
                <a:avLst/>
              </a:prstGeom>
              <a:blipFill>
                <a:blip r:embed="rId8"/>
                <a:stretch>
                  <a:fillRect t="-23377" b="-363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F60372B6-6042-F443-A881-FC3B5397FBF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63802" y="4325143"/>
            <a:ext cx="2869512" cy="37713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54AE71C-29BB-5406-9C43-90FB0D552EE3}"/>
                  </a:ext>
                </a:extLst>
              </p:cNvPr>
              <p:cNvSpPr txBox="1"/>
              <p:nvPr/>
            </p:nvSpPr>
            <p:spPr>
              <a:xfrm>
                <a:off x="7227371" y="3700364"/>
                <a:ext cx="4964629" cy="5421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ℬ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∞,∞</m:t>
                        </m:r>
                      </m:sub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p>
                    </m:sSub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800" dirty="0"/>
                  <a:t>Zygmund-Hölder space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54AE71C-29BB-5406-9C43-90FB0D552E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7371" y="3700364"/>
                <a:ext cx="4964629" cy="542136"/>
              </a:xfrm>
              <a:prstGeom prst="rect">
                <a:avLst/>
              </a:prstGeom>
              <a:blipFill>
                <a:blip r:embed="rId10"/>
                <a:stretch>
                  <a:fillRect t="-10112" r="-1474" b="-28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23262AD-F7EB-7528-F9E4-E8543934DDC1}"/>
                  </a:ext>
                </a:extLst>
              </p:cNvPr>
              <p:cNvSpPr txBox="1"/>
              <p:nvPr/>
            </p:nvSpPr>
            <p:spPr>
              <a:xfrm>
                <a:off x="1017013" y="5067963"/>
                <a:ext cx="10157973" cy="90877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d>
                        </m:e>
                        <m:sub>
                          <m:sSubSup>
                            <m:sSubSup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ℬ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∞,∞</m:t>
                              </m:r>
                            </m:sub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bSup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 = </m:t>
                      </m:r>
                      <m:func>
                        <m:func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800" b="0" i="0" smtClean="0">
                                  <a:latin typeface="Cambria Math" panose="02040503050406030204" pitchFamily="18" charset="0"/>
                                </a:rPr>
                                <m:t>sup</m:t>
                              </m:r>
                            </m:e>
                            <m:lim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d>
                        </m:e>
                      </m:func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 + </m:t>
                      </m:r>
                      <m:func>
                        <m:func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800" b="0" i="0" smtClean="0">
                                  <a:latin typeface="Cambria Math" panose="02040503050406030204" pitchFamily="18" charset="0"/>
                                </a:rPr>
                                <m:t>sup</m:t>
                              </m:r>
                            </m:e>
                            <m:lim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lim>
                          </m:limLow>
                        </m:fName>
                        <m:e>
                          <m:func>
                            <m:func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800" b="0" i="0" smtClean="0">
                                      <a:latin typeface="Cambria Math" panose="02040503050406030204" pitchFamily="18" charset="0"/>
                                    </a:rPr>
                                    <m:t>sup</m:t>
                                  </m:r>
                                </m:e>
                                <m:lim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≠0</m:t>
                                  </m:r>
                                </m:lim>
                              </m:limLow>
                            </m:fName>
                            <m:e>
                              <m:f>
                                <m:f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en-US" sz="28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800" b="0" i="1" smtClean="0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  <m:d>
                                        <m:dPr>
                                          <m:ctrlPr>
                                            <a:rPr lang="en-US" sz="28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2800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  <m:r>
                                            <a:rPr lang="en-US" sz="2800" b="0" i="1" smtClean="0">
                                              <a:latin typeface="Cambria Math" panose="02040503050406030204" pitchFamily="18" charset="0"/>
                                            </a:rPr>
                                            <m:t>+2</m:t>
                                          </m:r>
                                          <m:r>
                                            <a:rPr lang="en-US" sz="2800" b="0" i="1" smtClean="0">
                                              <a:latin typeface="Cambria Math" panose="02040503050406030204" pitchFamily="18" charset="0"/>
                                            </a:rPr>
                                            <m:t>h</m:t>
                                          </m:r>
                                        </m:e>
                                      </m:d>
                                      <m:r>
                                        <a:rPr lang="en-US" sz="2800" b="0" i="1" smtClean="0">
                                          <a:latin typeface="Cambria Math" panose="02040503050406030204" pitchFamily="18" charset="0"/>
                                        </a:rPr>
                                        <m:t>−2</m:t>
                                      </m:r>
                                      <m:r>
                                        <a:rPr lang="en-US" sz="2800" b="0" i="1" smtClean="0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  <m:d>
                                        <m:dPr>
                                          <m:ctrlPr>
                                            <a:rPr lang="en-US" sz="28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2800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  <m:r>
                                            <a:rPr lang="en-US" sz="2800" b="0" i="1" smtClean="0">
                                              <a:latin typeface="Cambria Math" panose="02040503050406030204" pitchFamily="18" charset="0"/>
                                            </a:rPr>
                                            <m:t>+</m:t>
                                          </m:r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sz="2800" b="0" i="1" smtClean="0">
                                              <a:latin typeface="Cambria Math" panose="02040503050406030204" pitchFamily="18" charset="0"/>
                                            </a:rPr>
                                            <m:t>h</m:t>
                                          </m:r>
                                        </m:e>
                                      </m:d>
                                      <m:r>
                                        <a:rPr lang="en-US" sz="2800" b="0" i="1" smtClean="0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en-US" sz="2800" b="0" i="1" smtClean="0">
                                          <a:latin typeface="Cambria Math" panose="02040503050406030204" pitchFamily="18" charset="0"/>
                                        </a:rPr>
                                        <m:t>f</m:t>
                                      </m:r>
                                      <m:r>
                                        <a:rPr lang="en-US" sz="2800" b="0" i="1" smtClean="0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en-US" sz="2800" b="0" i="1" smtClean="0">
                                          <a:latin typeface="Cambria Math" panose="02040503050406030204" pitchFamily="18" charset="0"/>
                                        </a:rPr>
                                        <m:t>x</m:t>
                                      </m:r>
                                      <m:r>
                                        <a:rPr lang="en-US" sz="2800" b="0" i="1" smtClean="0"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|</m:t>
                                  </m:r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|</m:t>
                                  </m:r>
                                </m:den>
                              </m:f>
                            </m:e>
                          </m:func>
                        </m:e>
                      </m:func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23262AD-F7EB-7528-F9E4-E8543934DD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7013" y="5067963"/>
                <a:ext cx="10157973" cy="9087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10DD6BB0-AFA3-7F2B-168C-EA29603886DF}"/>
              </a:ext>
            </a:extLst>
          </p:cNvPr>
          <p:cNvCxnSpPr>
            <a:cxnSpLocks/>
          </p:cNvCxnSpPr>
          <p:nvPr/>
        </p:nvCxnSpPr>
        <p:spPr>
          <a:xfrm flipH="1" flipV="1">
            <a:off x="9358792" y="5866889"/>
            <a:ext cx="210246" cy="270024"/>
          </a:xfrm>
          <a:prstGeom prst="straightConnector1">
            <a:avLst/>
          </a:prstGeom>
          <a:ln w="34925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697D1DA6-771F-CF15-CF37-61396F583E74}"/>
              </a:ext>
            </a:extLst>
          </p:cNvPr>
          <p:cNvSpPr txBox="1"/>
          <p:nvPr/>
        </p:nvSpPr>
        <p:spPr>
          <a:xfrm>
            <a:off x="8702565" y="6137687"/>
            <a:ext cx="25703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solidFill>
                  <a:srgbClr val="C00000"/>
                </a:solidFill>
              </a:rPr>
              <a:t>Second order difference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BA1AB12-DB43-66A5-5153-55DA928D201B}"/>
                  </a:ext>
                </a:extLst>
              </p:cNvPr>
              <p:cNvSpPr txBox="1"/>
              <p:nvPr/>
            </p:nvSpPr>
            <p:spPr>
              <a:xfrm>
                <a:off x="227066" y="6220535"/>
                <a:ext cx="7340792" cy="5421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8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</a:rPr>
                  <a:t>Tip: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en-US" sz="2800" b="0" i="1" smtClean="0"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2800" b="0" i="1" smtClean="0"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sup>
                    </m:sSup>
                  </m:oMath>
                </a14:m>
                <a:r>
                  <a:rPr lang="en-US" sz="28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</a:rPr>
                  <a:t> works except for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sz="2800" b="0" i="1" smtClean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lit/>
                      </m:rPr>
                      <a:rPr lang="en-US" sz="2800" b="0" i="1" smtClean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{</m:t>
                    </m:r>
                    <m:r>
                      <a:rPr lang="en-US" sz="2800" b="0" i="1" smtClean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0,1</m:t>
                    </m:r>
                    <m:r>
                      <m:rPr>
                        <m:lit/>
                      </m:rPr>
                      <a:rPr lang="en-US" sz="2800" b="0" i="1" smtClean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8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</a:rPr>
                  <a:t>, try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b="0" i="1" smtClean="0"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0" i="1" smtClean="0"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ℬ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∞,∞</m:t>
                        </m:r>
                      </m:sub>
                      <m:sup>
                        <m:r>
                          <a:rPr lang="en-US" sz="2800" b="0" i="1" smtClean="0"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p>
                    </m:sSubSup>
                  </m:oMath>
                </a14:m>
                <a:endParaRPr lang="en-US" sz="2800" dirty="0">
                  <a:solidFill>
                    <a:schemeClr val="tx2">
                      <a:lumMod val="75000"/>
                      <a:lumOff val="2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BA1AB12-DB43-66A5-5153-55DA928D20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066" y="6220535"/>
                <a:ext cx="7340792" cy="542136"/>
              </a:xfrm>
              <a:prstGeom prst="rect">
                <a:avLst/>
              </a:prstGeom>
              <a:blipFill>
                <a:blip r:embed="rId12"/>
                <a:stretch>
                  <a:fillRect l="-1661" t="-10112" b="-28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Picture 19">
            <a:extLst>
              <a:ext uri="{FF2B5EF4-FFF2-40B4-BE49-F238E27FC236}">
                <a16:creationId xmlns:a16="http://schemas.microsoft.com/office/drawing/2014/main" id="{8155F4E4-73CA-D079-F1EE-3AB16D8D795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448847" y="3070197"/>
            <a:ext cx="3110819" cy="71760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90A8CD8-77AA-BA65-EB10-33C6776BC54B}"/>
              </a:ext>
            </a:extLst>
          </p:cNvPr>
          <p:cNvSpPr txBox="1"/>
          <p:nvPr/>
        </p:nvSpPr>
        <p:spPr>
          <a:xfrm>
            <a:off x="9660588" y="904179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solidFill>
                  <a:srgbClr val="C00000"/>
                </a:solidFill>
              </a:rPr>
              <a:t>Why??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0DABCE8-87DE-8A34-8A40-E0A32BFB5A5A}"/>
              </a:ext>
            </a:extLst>
          </p:cNvPr>
          <p:cNvSpPr txBox="1"/>
          <p:nvPr/>
        </p:nvSpPr>
        <p:spPr>
          <a:xfrm>
            <a:off x="7848393" y="1390976"/>
            <a:ext cx="42636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solidFill>
                  <a:srgbClr val="C00000"/>
                </a:solidFill>
              </a:rPr>
              <a:t>Even if you only cared about Sobolev and </a:t>
            </a:r>
          </a:p>
          <a:p>
            <a:pPr algn="ctr"/>
            <a:r>
              <a:rPr lang="en-US" dirty="0">
                <a:solidFill>
                  <a:srgbClr val="C00000"/>
                </a:solidFill>
              </a:rPr>
              <a:t>Hölder spaces, this is a good approach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3CBF8E6-74C1-8B9A-7FC3-B5436F8777B2}"/>
              </a:ext>
            </a:extLst>
          </p:cNvPr>
          <p:cNvSpPr txBox="1"/>
          <p:nvPr/>
        </p:nvSpPr>
        <p:spPr>
          <a:xfrm>
            <a:off x="8060631" y="2172771"/>
            <a:ext cx="40514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Beyond Sobolev and Hölder, important </a:t>
            </a:r>
          </a:p>
          <a:p>
            <a:pPr algn="ctr"/>
            <a:r>
              <a:rPr lang="en-US" dirty="0">
                <a:solidFill>
                  <a:srgbClr val="C00000"/>
                </a:solidFill>
              </a:rPr>
              <a:t>for nonlinear PDEs, trace theorems, …</a:t>
            </a:r>
          </a:p>
        </p:txBody>
      </p:sp>
    </p:spTree>
    <p:extLst>
      <p:ext uri="{BB962C8B-B14F-4D97-AF65-F5344CB8AC3E}">
        <p14:creationId xmlns:p14="http://schemas.microsoft.com/office/powerpoint/2010/main" val="27090527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Char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1" grpId="0"/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924C0BB-E8F0-B610-71CE-15B573DC83F4}"/>
              </a:ext>
            </a:extLst>
          </p:cNvPr>
          <p:cNvSpPr txBox="1"/>
          <p:nvPr/>
        </p:nvSpPr>
        <p:spPr>
          <a:xfrm>
            <a:off x="1537092" y="85917"/>
            <a:ext cx="91178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70C0"/>
                </a:solidFill>
              </a:rPr>
              <a:t>Littlewood-Paley-Stein Theory</a:t>
            </a:r>
            <a:r>
              <a:rPr lang="en-US" sz="32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3200" dirty="0">
                <a:solidFill>
                  <a:srgbClr val="0070C0"/>
                </a:solidFill>
              </a:rPr>
              <a:t>⇔ Singular Integrals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B647B75-C1B4-5CCB-FEA6-8752267A0E3A}"/>
                  </a:ext>
                </a:extLst>
              </p:cNvPr>
              <p:cNvSpPr txBox="1"/>
              <p:nvPr/>
            </p:nvSpPr>
            <p:spPr>
              <a:xfrm>
                <a:off x="6348470" y="1084375"/>
                <a:ext cx="110408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1&lt;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&lt;∞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B647B75-C1B4-5CCB-FEA6-8752267A0E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8470" y="1084375"/>
                <a:ext cx="1104085" cy="276999"/>
              </a:xfrm>
              <a:prstGeom prst="rect">
                <a:avLst/>
              </a:prstGeom>
              <a:blipFill>
                <a:blip r:embed="rId2"/>
                <a:stretch>
                  <a:fillRect l="-4396" r="-274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281783E5-8359-38BA-A3D9-639D4BCDB993}"/>
              </a:ext>
            </a:extLst>
          </p:cNvPr>
          <p:cNvSpPr txBox="1"/>
          <p:nvPr/>
        </p:nvSpPr>
        <p:spPr>
          <a:xfrm>
            <a:off x="8841599" y="960303"/>
            <a:ext cx="23552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/>
              <a:t>Let prove this!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B538CD4-09DA-0CE5-2635-527AAD872209}"/>
              </a:ext>
            </a:extLst>
          </p:cNvPr>
          <p:cNvCxnSpPr>
            <a:cxnSpLocks/>
          </p:cNvCxnSpPr>
          <p:nvPr/>
        </p:nvCxnSpPr>
        <p:spPr>
          <a:xfrm flipH="1" flipV="1">
            <a:off x="2276118" y="1609567"/>
            <a:ext cx="214792" cy="264096"/>
          </a:xfrm>
          <a:prstGeom prst="straightConnector1">
            <a:avLst/>
          </a:prstGeom>
          <a:ln w="317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FB3CCA2D-50B7-6B79-3C9F-AF8CAC801B8A}"/>
              </a:ext>
            </a:extLst>
          </p:cNvPr>
          <p:cNvSpPr txBox="1"/>
          <p:nvPr/>
        </p:nvSpPr>
        <p:spPr>
          <a:xfrm>
            <a:off x="1090974" y="1793942"/>
            <a:ext cx="3526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solidFill>
                  <a:srgbClr val="C00000"/>
                </a:solidFill>
              </a:rPr>
              <a:t>Littlewood-Paley Square Function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CD6D2C9-FCD1-1D71-7AA4-5C3B61994FBF}"/>
                  </a:ext>
                </a:extLst>
              </p:cNvPr>
              <p:cNvSpPr txBox="1"/>
              <p:nvPr/>
            </p:nvSpPr>
            <p:spPr>
              <a:xfrm>
                <a:off x="102327" y="2163274"/>
                <a:ext cx="1191339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 err="1"/>
                  <a:t>Khintchine</a:t>
                </a:r>
                <a:r>
                  <a:rPr lang="en-US" sz="2800" dirty="0"/>
                  <a:t> inequality: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,…∈</m:t>
                    </m:r>
                    <m:r>
                      <m:rPr>
                        <m:lit/>
                      </m:rPr>
                      <a:rPr lang="en-US" sz="2800" b="0" i="1" smtClean="0">
                        <a:latin typeface="Cambria Math" panose="02040503050406030204" pitchFamily="18" charset="0"/>
                      </a:rPr>
                      <m:t>{−1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,1</m:t>
                    </m:r>
                    <m:r>
                      <m:rPr>
                        <m:lit/>
                      </m:rPr>
                      <a:rPr lang="en-US" sz="2800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800" dirty="0"/>
                  <a:t> </a:t>
                </a:r>
                <a:r>
                  <a:rPr lang="en-US" sz="2800" dirty="0" err="1"/>
                  <a:t>i.i.d.</a:t>
                </a:r>
                <a:r>
                  <a:rPr lang="en-US" sz="2800" dirty="0"/>
                  <a:t>, random variables of mean zero  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CD6D2C9-FCD1-1D71-7AA4-5C3B61994F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327" y="2163274"/>
                <a:ext cx="11913390" cy="523220"/>
              </a:xfrm>
              <a:prstGeom prst="rect">
                <a:avLst/>
              </a:prstGeom>
              <a:blipFill>
                <a:blip r:embed="rId3"/>
                <a:stretch>
                  <a:fillRect l="-1075" t="-12791" r="-51" b="-3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>
            <a:extLst>
              <a:ext uri="{FF2B5EF4-FFF2-40B4-BE49-F238E27FC236}">
                <a16:creationId xmlns:a16="http://schemas.microsoft.com/office/drawing/2014/main" id="{572E7DB3-2FA8-BC89-1996-4EAD7A2277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0" y="2686494"/>
            <a:ext cx="6705600" cy="221457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6FCC238-F360-6836-FA86-60CC40C1E2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283" y="2686494"/>
            <a:ext cx="3775383" cy="100576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2F6956A-9B95-317A-7716-674DB416BD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53469" y="2706784"/>
            <a:ext cx="6051016" cy="1005762"/>
          </a:xfrm>
          <a:prstGeom prst="rect">
            <a:avLst/>
          </a:prstGeom>
        </p:spPr>
      </p:pic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8C3D547-5788-800E-022F-9E4D8044308A}"/>
              </a:ext>
            </a:extLst>
          </p:cNvPr>
          <p:cNvCxnSpPr>
            <a:cxnSpLocks/>
          </p:cNvCxnSpPr>
          <p:nvPr/>
        </p:nvCxnSpPr>
        <p:spPr>
          <a:xfrm flipH="1" flipV="1">
            <a:off x="9750015" y="3653826"/>
            <a:ext cx="214792" cy="264096"/>
          </a:xfrm>
          <a:prstGeom prst="straightConnector1">
            <a:avLst/>
          </a:prstGeom>
          <a:ln w="317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C415634-94E2-F1EE-2774-DDD417A6DAAC}"/>
                  </a:ext>
                </a:extLst>
              </p:cNvPr>
              <p:cNvSpPr txBox="1"/>
              <p:nvPr/>
            </p:nvSpPr>
            <p:spPr>
              <a:xfrm>
                <a:off x="9006275" y="3809744"/>
                <a:ext cx="19170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dirty="0">
                    <a:solidFill>
                      <a:srgbClr val="C00000"/>
                    </a:solidFill>
                  </a:rPr>
                  <a:t>SIO uniformly in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C415634-94E2-F1EE-2774-DDD417A6DA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6275" y="3809744"/>
                <a:ext cx="1917063" cy="369332"/>
              </a:xfrm>
              <a:prstGeom prst="rect">
                <a:avLst/>
              </a:prstGeom>
              <a:blipFill>
                <a:blip r:embed="rId7"/>
                <a:stretch>
                  <a:fillRect l="-2540" t="-8197" b="-26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Picture 24">
            <a:extLst>
              <a:ext uri="{FF2B5EF4-FFF2-40B4-BE49-F238E27FC236}">
                <a16:creationId xmlns:a16="http://schemas.microsoft.com/office/drawing/2014/main" id="{512CF416-5308-F553-5928-FABB0377FB4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327" y="637408"/>
            <a:ext cx="4994968" cy="119852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3F7D4B48-8013-E2AD-33DA-DC74C1306776}"/>
                  </a:ext>
                </a:extLst>
              </p:cNvPr>
              <p:cNvSpPr txBox="1"/>
              <p:nvPr/>
            </p:nvSpPr>
            <p:spPr>
              <a:xfrm>
                <a:off x="74006" y="4239513"/>
                <a:ext cx="8767593" cy="5813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800" dirty="0"/>
                  <a:t>Conversely, to prove SIOs bounded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p>
                  </m:oMath>
                </a14:m>
                <a:r>
                  <a:rPr lang="en-US" sz="2800" dirty="0"/>
                  <a:t>, use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ℱ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,2</m:t>
                        </m:r>
                      </m:sub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bSup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3F7D4B48-8013-E2AD-33DA-DC74C13067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06" y="4239513"/>
                <a:ext cx="8767593" cy="581313"/>
              </a:xfrm>
              <a:prstGeom prst="rect">
                <a:avLst/>
              </a:prstGeom>
              <a:blipFill>
                <a:blip r:embed="rId9"/>
                <a:stretch>
                  <a:fillRect l="-1391" t="-6250" b="-218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>
            <a:extLst>
              <a:ext uri="{FF2B5EF4-FFF2-40B4-BE49-F238E27FC236}">
                <a16:creationId xmlns:a16="http://schemas.microsoft.com/office/drawing/2014/main" id="{4DD417C9-FD18-B357-9859-220A8F089820}"/>
              </a:ext>
            </a:extLst>
          </p:cNvPr>
          <p:cNvSpPr txBox="1"/>
          <p:nvPr/>
        </p:nvSpPr>
        <p:spPr>
          <a:xfrm>
            <a:off x="74006" y="4912536"/>
            <a:ext cx="86626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/>
              <a:t>Good theory of SIOs ⇔ Good theory of function spaces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091FEEF-B88D-4680-53DD-8DA250DECBA6}"/>
              </a:ext>
            </a:extLst>
          </p:cNvPr>
          <p:cNvSpPr txBox="1"/>
          <p:nvPr/>
        </p:nvSpPr>
        <p:spPr>
          <a:xfrm>
            <a:off x="74006" y="5711167"/>
            <a:ext cx="64023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/>
              <a:t>When studying PDEs we can exploit this!</a:t>
            </a:r>
          </a:p>
        </p:txBody>
      </p:sp>
    </p:spTree>
    <p:extLst>
      <p:ext uri="{BB962C8B-B14F-4D97-AF65-F5344CB8AC3E}">
        <p14:creationId xmlns:p14="http://schemas.microsoft.com/office/powerpoint/2010/main" val="89675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/>
      <p:bldP spid="13" grpId="0"/>
      <p:bldP spid="23" grpId="0"/>
      <p:bldP spid="26" grpId="0"/>
      <p:bldP spid="27" grpId="0"/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B739587-F4B6-ECBA-1387-65E9EEC76193}"/>
                  </a:ext>
                </a:extLst>
              </p:cNvPr>
              <p:cNvSpPr txBox="1"/>
              <p:nvPr/>
            </p:nvSpPr>
            <p:spPr>
              <a:xfrm>
                <a:off x="5036191" y="85917"/>
                <a:ext cx="211961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>
                    <a:solidFill>
                      <a:srgbClr val="0070C0"/>
                    </a:solidFill>
                  </a:rPr>
                  <a:t>Beyond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sz="32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sz="32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B739587-F4B6-ECBA-1387-65E9EEC761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6191" y="85917"/>
                <a:ext cx="2119619" cy="584775"/>
              </a:xfrm>
              <a:prstGeom prst="rect">
                <a:avLst/>
              </a:prstGeom>
              <a:blipFill>
                <a:blip r:embed="rId2"/>
                <a:stretch>
                  <a:fillRect l="-7184" t="-12500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FB6A483B-34A6-9BDD-A693-6D00165EF278}"/>
              </a:ext>
            </a:extLst>
          </p:cNvPr>
          <p:cNvSpPr txBox="1"/>
          <p:nvPr/>
        </p:nvSpPr>
        <p:spPr>
          <a:xfrm>
            <a:off x="355941" y="601418"/>
            <a:ext cx="91081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/>
              <a:t>What can we do when the Fourier Transform doesn’t help?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112D38-9F97-B4CF-8758-877E26F5D7E8}"/>
              </a:ext>
            </a:extLst>
          </p:cNvPr>
          <p:cNvSpPr txBox="1"/>
          <p:nvPr/>
        </p:nvSpPr>
        <p:spPr>
          <a:xfrm>
            <a:off x="321829" y="1555612"/>
            <a:ext cx="37376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/>
              <a:t>Lots of answers to this!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034288-2BBB-C8A9-F4CE-74C77044C92A}"/>
              </a:ext>
            </a:extLst>
          </p:cNvPr>
          <p:cNvSpPr txBox="1"/>
          <p:nvPr/>
        </p:nvSpPr>
        <p:spPr>
          <a:xfrm>
            <a:off x="80369" y="2602052"/>
            <a:ext cx="36694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/>
              <a:t>Two common settings: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64C9806-D75E-8961-4EC8-514A39B9DD31}"/>
              </a:ext>
            </a:extLst>
          </p:cNvPr>
          <p:cNvSpPr txBox="1"/>
          <p:nvPr/>
        </p:nvSpPr>
        <p:spPr>
          <a:xfrm>
            <a:off x="425970" y="3125272"/>
            <a:ext cx="119553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/>
              <a:t>Homogeneous Nilpotent Lie Groups –group structure, dilations, smoothness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96E8528-DA50-B868-716E-BEE3776B2983}"/>
              </a:ext>
            </a:extLst>
          </p:cNvPr>
          <p:cNvSpPr txBox="1"/>
          <p:nvPr/>
        </p:nvSpPr>
        <p:spPr>
          <a:xfrm>
            <a:off x="439224" y="3648492"/>
            <a:ext cx="70397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/>
              <a:t>Spaces of homogeneous type—none of that!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B5FFFB-B514-4F9F-AC33-B77BDBEAAD47}"/>
              </a:ext>
            </a:extLst>
          </p:cNvPr>
          <p:cNvSpPr txBox="1"/>
          <p:nvPr/>
        </p:nvSpPr>
        <p:spPr>
          <a:xfrm>
            <a:off x="233202" y="5133626"/>
            <a:ext cx="94736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/>
              <a:t>Two extremes:  eventually will land somewhere in the middle</a:t>
            </a:r>
          </a:p>
        </p:txBody>
      </p:sp>
    </p:spTree>
    <p:extLst>
      <p:ext uri="{BB962C8B-B14F-4D97-AF65-F5344CB8AC3E}">
        <p14:creationId xmlns:p14="http://schemas.microsoft.com/office/powerpoint/2010/main" val="509403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4C4A499-5163-8B4B-3973-B4795E0F7D17}"/>
              </a:ext>
            </a:extLst>
          </p:cNvPr>
          <p:cNvSpPr txBox="1"/>
          <p:nvPr/>
        </p:nvSpPr>
        <p:spPr>
          <a:xfrm>
            <a:off x="4177654" y="99775"/>
            <a:ext cx="38366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dirty="0">
                <a:solidFill>
                  <a:srgbClr val="0070C0"/>
                </a:solidFill>
              </a:rPr>
              <a:t>Nilpotent Lie Groups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A5AD0DF-881A-F892-5E5F-C6AD156C0A92}"/>
                  </a:ext>
                </a:extLst>
              </p:cNvPr>
              <p:cNvSpPr txBox="1"/>
              <p:nvPr/>
            </p:nvSpPr>
            <p:spPr>
              <a:xfrm>
                <a:off x="472543" y="785526"/>
                <a:ext cx="505978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800" dirty="0"/>
                  <a:t>Ex: Heisenberg Group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ℍ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≅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A5AD0DF-881A-F892-5E5F-C6AD156C0A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543" y="785526"/>
                <a:ext cx="5059783" cy="523220"/>
              </a:xfrm>
              <a:prstGeom prst="rect">
                <a:avLst/>
              </a:prstGeom>
              <a:blipFill>
                <a:blip r:embed="rId2"/>
                <a:stretch>
                  <a:fillRect l="-2530" t="-11628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7BED028-22F2-1A1B-8F22-658418AEC7B4}"/>
                  </a:ext>
                </a:extLst>
              </p:cNvPr>
              <p:cNvSpPr txBox="1"/>
              <p:nvPr/>
            </p:nvSpPr>
            <p:spPr>
              <a:xfrm>
                <a:off x="720457" y="1308746"/>
                <a:ext cx="10751084" cy="5786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⋅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d>
                            <m:d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7BED028-22F2-1A1B-8F22-658418AEC7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457" y="1308746"/>
                <a:ext cx="10751084" cy="57868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DAB01A6-2ABF-FC1B-9782-402D1D198836}"/>
                  </a:ext>
                </a:extLst>
              </p:cNvPr>
              <p:cNvSpPr txBox="1"/>
              <p:nvPr/>
            </p:nvSpPr>
            <p:spPr>
              <a:xfrm>
                <a:off x="472543" y="2080740"/>
                <a:ext cx="385644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𝛿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DAB01A6-2ABF-FC1B-9782-402D1D1988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543" y="2080740"/>
                <a:ext cx="3856440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67F039F-FC6E-649F-35E0-EC6FD30C81AE}"/>
                  </a:ext>
                </a:extLst>
              </p:cNvPr>
              <p:cNvSpPr txBox="1"/>
              <p:nvPr/>
            </p:nvSpPr>
            <p:spPr>
              <a:xfrm>
                <a:off x="7881730" y="2080740"/>
                <a:ext cx="3057184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𝛿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𝜉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𝛿𝜉</m:t>
                          </m:r>
                        </m:e>
                      </m:d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𝛿𝜂</m:t>
                          </m:r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67F039F-FC6E-649F-35E0-EC6FD30C81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1730" y="2080740"/>
                <a:ext cx="3057184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B437DC6-CAFE-8454-A8CB-A9D18CB6AA1B}"/>
                  </a:ext>
                </a:extLst>
              </p:cNvPr>
              <p:cNvSpPr txBox="1"/>
              <p:nvPr/>
            </p:nvSpPr>
            <p:spPr>
              <a:xfrm>
                <a:off x="472543" y="2836639"/>
                <a:ext cx="4578112" cy="4469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‖"/>
                          <m:endChr m:val="‖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lit/>
                            </m:rP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B437DC6-CAFE-8454-A8CB-A9D18CB6AA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543" y="2836639"/>
                <a:ext cx="4578112" cy="44698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DCFF262-DEA4-3845-10A5-BA8F2F591AD2}"/>
                  </a:ext>
                </a:extLst>
              </p:cNvPr>
              <p:cNvSpPr txBox="1"/>
              <p:nvPr/>
            </p:nvSpPr>
            <p:spPr>
              <a:xfrm>
                <a:off x="8373564" y="2844686"/>
                <a:ext cx="207351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‖"/>
                          <m:endChr m:val="‖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𝛿𝜉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𝛿</m:t>
                      </m:r>
                      <m:d>
                        <m:dPr>
                          <m:begChr m:val="‖"/>
                          <m:endChr m:val="‖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𝜉</m:t>
                          </m:r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DCFF262-DEA4-3845-10A5-BA8F2F591A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3564" y="2844686"/>
                <a:ext cx="2073516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6CA385C-4B48-A6DC-851C-D2981E5FB447}"/>
                  </a:ext>
                </a:extLst>
              </p:cNvPr>
              <p:cNvSpPr txBox="1"/>
              <p:nvPr/>
            </p:nvSpPr>
            <p:spPr>
              <a:xfrm>
                <a:off x="466612" y="3460835"/>
                <a:ext cx="229498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6CA385C-4B48-A6DC-851C-D2981E5FB4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612" y="3460835"/>
                <a:ext cx="2294987" cy="4308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95E9265-C59C-A8F2-9373-C1F8D4738E85}"/>
                  </a:ext>
                </a:extLst>
              </p:cNvPr>
              <p:cNvSpPr txBox="1"/>
              <p:nvPr/>
            </p:nvSpPr>
            <p:spPr>
              <a:xfrm>
                <a:off x="3185849" y="3460835"/>
                <a:ext cx="2286267" cy="4648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95E9265-C59C-A8F2-9373-C1F8D4738E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5849" y="3460835"/>
                <a:ext cx="2286267" cy="46487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542FD7C-F8AA-7DD4-7FAC-6BFA11A08F0E}"/>
                  </a:ext>
                </a:extLst>
              </p:cNvPr>
              <p:cNvSpPr txBox="1"/>
              <p:nvPr/>
            </p:nvSpPr>
            <p:spPr>
              <a:xfrm>
                <a:off x="6204419" y="3460835"/>
                <a:ext cx="140455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=−4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542FD7C-F8AA-7DD4-7FAC-6BFA11A08F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4419" y="3460835"/>
                <a:ext cx="1404552" cy="43088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CDD0C61-0961-2D63-63B2-EC07E849CB6F}"/>
                  </a:ext>
                </a:extLst>
              </p:cNvPr>
              <p:cNvSpPr txBox="1"/>
              <p:nvPr/>
            </p:nvSpPr>
            <p:spPr>
              <a:xfrm>
                <a:off x="8604364" y="3393188"/>
                <a:ext cx="161191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CDD0C61-0961-2D63-63B2-EC07E849CB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4364" y="3393188"/>
                <a:ext cx="1611915" cy="43088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9EA4DEF-5041-6740-BA52-F6F45BDF2F61}"/>
                  </a:ext>
                </a:extLst>
              </p:cNvPr>
              <p:cNvSpPr txBox="1"/>
              <p:nvPr/>
            </p:nvSpPr>
            <p:spPr>
              <a:xfrm>
                <a:off x="423654" y="3939312"/>
                <a:ext cx="1077019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 err="1"/>
                  <a:t>Hörmander’s</a:t>
                </a:r>
                <a:r>
                  <a:rPr lang="en-US" sz="2800" dirty="0"/>
                  <a:t> condition: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["/>
                        <m:endChr m:val="]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</m:oMath>
                </a14:m>
                <a:r>
                  <a:rPr lang="en-US" sz="2800" dirty="0"/>
                  <a:t> span tangent space at every point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9EA4DEF-5041-6740-BA52-F6F45BDF2F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654" y="3939312"/>
                <a:ext cx="10770192" cy="523220"/>
              </a:xfrm>
              <a:prstGeom prst="rect">
                <a:avLst/>
              </a:prstGeom>
              <a:blipFill>
                <a:blip r:embed="rId12"/>
                <a:stretch>
                  <a:fillRect l="-1132" t="-11628" r="-226" b="-3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6056DF3-DCBE-EDE2-0505-A272EB593086}"/>
                  </a:ext>
                </a:extLst>
              </p:cNvPr>
              <p:cNvSpPr txBox="1"/>
              <p:nvPr/>
            </p:nvSpPr>
            <p:spPr>
              <a:xfrm>
                <a:off x="521844" y="4534887"/>
                <a:ext cx="2730363" cy="4692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𝜉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𝜉</m:t>
                          </m:r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6056DF3-DCBE-EDE2-0505-A272EB5930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844" y="4534887"/>
                <a:ext cx="2730363" cy="469231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476B028-7C95-8557-C238-A5C79176A21D}"/>
                  </a:ext>
                </a:extLst>
              </p:cNvPr>
              <p:cNvSpPr txBox="1"/>
              <p:nvPr/>
            </p:nvSpPr>
            <p:spPr>
              <a:xfrm>
                <a:off x="3667442" y="4534887"/>
                <a:ext cx="253697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𝜉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𝛿𝜉</m:t>
                          </m:r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476B028-7C95-8557-C238-A5C79176A2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7442" y="4534887"/>
                <a:ext cx="2536977" cy="43088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6F95667-77DD-6D55-A6B5-654969E556F7}"/>
                  </a:ext>
                </a:extLst>
              </p:cNvPr>
              <p:cNvSpPr txBox="1"/>
              <p:nvPr/>
            </p:nvSpPr>
            <p:spPr>
              <a:xfrm>
                <a:off x="6619654" y="4488685"/>
                <a:ext cx="2009653" cy="4877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sSup>
                            <m:sSup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𝑋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𝑋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6F95667-77DD-6D55-A6B5-654969E556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9654" y="4488685"/>
                <a:ext cx="2009653" cy="48776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593D44A-C347-4712-6BCA-0E9D2DBC466D}"/>
                  </a:ext>
                </a:extLst>
              </p:cNvPr>
              <p:cNvSpPr txBox="1"/>
              <p:nvPr/>
            </p:nvSpPr>
            <p:spPr>
              <a:xfrm>
                <a:off x="9123846" y="4475288"/>
                <a:ext cx="2347694" cy="43531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sSup>
                            <m:sSup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𝑋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𝑋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593D44A-C347-4712-6BCA-0E9D2DBC46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23846" y="4475288"/>
                <a:ext cx="2347694" cy="43531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EDF003F-9ADB-608C-394A-8458FFC79384}"/>
                  </a:ext>
                </a:extLst>
              </p:cNvPr>
              <p:cNvSpPr txBox="1"/>
              <p:nvPr/>
            </p:nvSpPr>
            <p:spPr>
              <a:xfrm>
                <a:off x="8373564" y="4941139"/>
                <a:ext cx="12645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dirty="0"/>
                  <a:t>Same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EDF003F-9ADB-608C-394A-8458FFC793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3564" y="4941139"/>
                <a:ext cx="1264577" cy="369332"/>
              </a:xfrm>
              <a:prstGeom prst="rect">
                <a:avLst/>
              </a:prstGeom>
              <a:blipFill>
                <a:blip r:embed="rId17"/>
                <a:stretch>
                  <a:fillRect l="-4348" t="-8333" b="-2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015EB2D-AB46-2944-9FB7-F76F28A7A4D0}"/>
                  </a:ext>
                </a:extLst>
              </p:cNvPr>
              <p:cNvSpPr txBox="1"/>
              <p:nvPr/>
            </p:nvSpPr>
            <p:spPr>
              <a:xfrm>
                <a:off x="521844" y="5205905"/>
                <a:ext cx="200490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015EB2D-AB46-2944-9FB7-F76F28A7A4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844" y="5205905"/>
                <a:ext cx="2004908" cy="430887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702EF355-4ED1-8CD8-F208-F6DCCABCE781}"/>
              </a:ext>
            </a:extLst>
          </p:cNvPr>
          <p:cNvSpPr txBox="1"/>
          <p:nvPr/>
        </p:nvSpPr>
        <p:spPr>
          <a:xfrm>
            <a:off x="2638872" y="5159738"/>
            <a:ext cx="43893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Hörmander’s</a:t>
            </a:r>
            <a:r>
              <a:rPr lang="en-US" sz="2800" dirty="0"/>
              <a:t> </a:t>
            </a:r>
            <a:r>
              <a:rPr lang="en-US" sz="2800" dirty="0" err="1"/>
              <a:t>subLaplacian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D8C74BD-4300-9B2F-DE85-BCBD77E33253}"/>
                  </a:ext>
                </a:extLst>
              </p:cNvPr>
              <p:cNvSpPr txBox="1"/>
              <p:nvPr/>
            </p:nvSpPr>
            <p:spPr>
              <a:xfrm>
                <a:off x="423654" y="5700792"/>
                <a:ext cx="762234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 err="1"/>
                  <a:t>Hörmander</a:t>
                </a:r>
                <a:r>
                  <a:rPr lang="en-US" sz="2800" dirty="0"/>
                  <a:t>: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ℒ</m:t>
                    </m:r>
                  </m:oMath>
                </a14:m>
                <a:r>
                  <a:rPr lang="en-US" sz="2800" dirty="0"/>
                  <a:t> is hypoelliptic (in fact, subelliptic)</a:t>
                </a: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D8C74BD-4300-9B2F-DE85-BCBD77E332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654" y="5700792"/>
                <a:ext cx="7622343" cy="523220"/>
              </a:xfrm>
              <a:prstGeom prst="rect">
                <a:avLst/>
              </a:prstGeom>
              <a:blipFill>
                <a:blip r:embed="rId19"/>
                <a:stretch>
                  <a:fillRect l="-1599" t="-11628" r="-560" b="-3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3D02568D-5792-D071-8691-42014CE21FEE}"/>
                  </a:ext>
                </a:extLst>
              </p:cNvPr>
              <p:cNvSpPr txBox="1"/>
              <p:nvPr/>
            </p:nvSpPr>
            <p:spPr>
              <a:xfrm>
                <a:off x="521844" y="6241846"/>
                <a:ext cx="328500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ℒ</m:t>
                    </m:r>
                  </m:oMath>
                </a14:m>
                <a:r>
                  <a:rPr lang="en-US" sz="2800" dirty="0"/>
                  <a:t> is </a:t>
                </a:r>
                <a:r>
                  <a:rPr lang="en-US" sz="2800" i="1" dirty="0"/>
                  <a:t>nowhere</a:t>
                </a:r>
                <a:r>
                  <a:rPr lang="en-US" sz="2800" dirty="0"/>
                  <a:t> elliptic</a:t>
                </a: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3D02568D-5792-D071-8691-42014CE21F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844" y="6241846"/>
                <a:ext cx="3285002" cy="523220"/>
              </a:xfrm>
              <a:prstGeom prst="rect">
                <a:avLst/>
              </a:prstGeom>
              <a:blipFill>
                <a:blip r:embed="rId20"/>
                <a:stretch>
                  <a:fillRect t="-12791" r="-2974" b="-3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137527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Word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7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D95252-2B29-1582-5C20-B159DEF23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D0E5958-0963-7367-8657-65B69295257E}"/>
                  </a:ext>
                </a:extLst>
              </p:cNvPr>
              <p:cNvSpPr txBox="1"/>
              <p:nvPr/>
            </p:nvSpPr>
            <p:spPr>
              <a:xfrm>
                <a:off x="3902964" y="85917"/>
                <a:ext cx="437536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Singular Integrals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ℍ</m:t>
                        </m:r>
                      </m:e>
                      <m:sup>
                        <m:r>
                          <a:rPr kumimoji="0" lang="en-US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sup>
                    </m:sSup>
                  </m:oMath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D0E5958-0963-7367-8657-65B6929525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2964" y="85917"/>
                <a:ext cx="4375365" cy="584775"/>
              </a:xfrm>
              <a:prstGeom prst="rect">
                <a:avLst/>
              </a:prstGeom>
              <a:blipFill>
                <a:blip r:embed="rId2"/>
                <a:stretch>
                  <a:fillRect l="-3482" t="-12500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6200C59-4A51-21A0-C0F4-0AA1A618A894}"/>
                  </a:ext>
                </a:extLst>
              </p:cNvPr>
              <p:cNvSpPr txBox="1"/>
              <p:nvPr/>
            </p:nvSpPr>
            <p:spPr>
              <a:xfrm>
                <a:off x="583007" y="800867"/>
                <a:ext cx="3427733" cy="4317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𝑇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:</m:t>
                      </m:r>
                      <m:sSubSup>
                        <m:sSubSup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Sup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𝐶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0</m:t>
                          </m:r>
                        </m:sub>
                        <m:sup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∞</m:t>
                          </m:r>
                        </m:sup>
                      </m:sSubSup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ℍ</m:t>
                              </m:r>
                            </m:e>
                            <m:sup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</m:t>
                              </m:r>
                            </m:sup>
                          </m:sSup>
                        </m:e>
                      </m:d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→</m:t>
                      </m:r>
                      <m:sSup>
                        <m:sSup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𝐶</m:t>
                          </m:r>
                        </m:e>
                        <m:sup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∞</m:t>
                          </m:r>
                        </m:sup>
                      </m:sSup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ℍ</m:t>
                              </m:r>
                            </m:e>
                            <m:sup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6200C59-4A51-21A0-C0F4-0AA1A618A8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007" y="800867"/>
                <a:ext cx="3427733" cy="43172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9DA27AB-766C-A49B-3E63-149C9BF75196}"/>
                  </a:ext>
                </a:extLst>
              </p:cNvPr>
              <p:cNvSpPr txBox="1"/>
              <p:nvPr/>
            </p:nvSpPr>
            <p:spPr>
              <a:xfrm>
                <a:off x="5860751" y="561035"/>
                <a:ext cx="3794757" cy="88113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𝑇𝑓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ξ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nary>
                        <m:naryPr>
                          <m:subHide m:val="on"/>
                          <m:supHide m:val="on"/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naryPr>
                        <m:sub/>
                        <m:sup/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𝑇</m:t>
                          </m:r>
                          <m:d>
                            <m:dPr>
                              <m:ctrl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ξ</m:t>
                              </m:r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</m:t>
                              </m:r>
                              <m:r>
                                <m:rPr>
                                  <m:sty m:val="p"/>
                                </m:r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η</m:t>
                              </m:r>
                            </m:e>
                          </m:d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𝑓</m:t>
                          </m:r>
                          <m:d>
                            <m:dPr>
                              <m:ctrl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η</m:t>
                              </m:r>
                            </m:e>
                          </m:d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𝑑</m:t>
                          </m:r>
                          <m:r>
                            <m:rPr>
                              <m:sty m:val="p"/>
                            </m:r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η</m:t>
                          </m:r>
                        </m:e>
                      </m:nary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9DA27AB-766C-A49B-3E63-149C9BF751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0751" y="561035"/>
                <a:ext cx="3794757" cy="88113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61881B5-1F5A-1337-CA2F-21F1F620EEE6}"/>
              </a:ext>
            </a:extLst>
          </p:cNvPr>
          <p:cNvCxnSpPr>
            <a:cxnSpLocks/>
          </p:cNvCxnSpPr>
          <p:nvPr/>
        </p:nvCxnSpPr>
        <p:spPr>
          <a:xfrm flipH="1" flipV="1">
            <a:off x="8358475" y="1231754"/>
            <a:ext cx="153423" cy="21042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F7D18937-84A2-F624-D01B-0B1246E3DF16}"/>
              </a:ext>
            </a:extLst>
          </p:cNvPr>
          <p:cNvSpPr txBox="1"/>
          <p:nvPr/>
        </p:nvSpPr>
        <p:spPr>
          <a:xfrm>
            <a:off x="7942195" y="1345578"/>
            <a:ext cx="2199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Distributional kernel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F58C6C0-2010-2DF8-A8FD-4F1D8CCD07CE}"/>
                  </a:ext>
                </a:extLst>
              </p:cNvPr>
              <p:cNvSpPr txBox="1"/>
              <p:nvPr/>
            </p:nvSpPr>
            <p:spPr>
              <a:xfrm>
                <a:off x="583007" y="1663427"/>
                <a:ext cx="265245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𝑇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is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pseudolocal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: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F58C6C0-2010-2DF8-A8FD-4F1D8CCD07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007" y="1663427"/>
                <a:ext cx="2652457" cy="430887"/>
              </a:xfrm>
              <a:prstGeom prst="rect">
                <a:avLst/>
              </a:prstGeom>
              <a:blipFill>
                <a:blip r:embed="rId5"/>
                <a:stretch>
                  <a:fillRect t="-25352" r="-7126" b="-478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Arrow: Right 12">
            <a:extLst>
              <a:ext uri="{FF2B5EF4-FFF2-40B4-BE49-F238E27FC236}">
                <a16:creationId xmlns:a16="http://schemas.microsoft.com/office/drawing/2014/main" id="{AAC0C71F-00B3-5675-DB51-A8DDDAEE453B}"/>
              </a:ext>
            </a:extLst>
          </p:cNvPr>
          <p:cNvSpPr/>
          <p:nvPr/>
        </p:nvSpPr>
        <p:spPr>
          <a:xfrm>
            <a:off x="5062738" y="1747473"/>
            <a:ext cx="668458" cy="327923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12DBC37-8B83-218D-83B4-A7085C4B70D7}"/>
                  </a:ext>
                </a:extLst>
              </p:cNvPr>
              <p:cNvSpPr txBox="1"/>
              <p:nvPr/>
            </p:nvSpPr>
            <p:spPr>
              <a:xfrm>
                <a:off x="5835496" y="1561306"/>
                <a:ext cx="4213398" cy="7002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𝑓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↦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𝑇𝑓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​</m:t>
                              </m:r>
                            </m:e>
                          </m:d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:</m:t>
                      </m:r>
                      <m:sSup>
                        <m:sSup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ℰ</m:t>
                          </m:r>
                        </m:e>
                        <m:sup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𝑈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→</m:t>
                      </m:r>
                      <m:sSup>
                        <m:sSup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𝐶</m:t>
                          </m:r>
                        </m:e>
                        <m:sup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∞</m:t>
                          </m:r>
                        </m:sup>
                      </m:sSup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</m:e>
                      </m:d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5B63D59-476C-774A-4B24-F80E3EAD26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5496" y="1561306"/>
                <a:ext cx="4213398" cy="70025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8CBF0CC-842C-4830-C433-1B241E2A5253}"/>
                  </a:ext>
                </a:extLst>
              </p:cNvPr>
              <p:cNvSpPr txBox="1"/>
              <p:nvPr/>
            </p:nvSpPr>
            <p:spPr>
              <a:xfrm>
                <a:off x="456562" y="2215816"/>
                <a:ext cx="450706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Equiv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: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𝑇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ξ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η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∈</m:t>
                    </m:r>
                    <m:sSup>
                      <m:sSup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𝐶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∞</m:t>
                        </m:r>
                      </m:sup>
                    </m:sSup>
                    <m:d>
                      <m:d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m:rPr>
                            <m:lit/>
                          </m:r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{</m:t>
                        </m:r>
                        <m:r>
                          <m:rPr>
                            <m:sty m:val="p"/>
                          </m:r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ξ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≠</m:t>
                        </m:r>
                        <m:r>
                          <m:rPr>
                            <m:lit/>
                            <m:sty m:val="p"/>
                          </m:r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η</m:t>
                        </m:r>
                        <m:r>
                          <m:rPr>
                            <m:lit/>
                          </m:r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}</m:t>
                        </m:r>
                      </m:e>
                    </m:d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8CBF0CC-842C-4830-C433-1B241E2A52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562" y="2215816"/>
                <a:ext cx="4507068" cy="523220"/>
              </a:xfrm>
              <a:prstGeom prst="rect">
                <a:avLst/>
              </a:prstGeom>
              <a:blipFill>
                <a:blip r:embed="rId7"/>
                <a:stretch>
                  <a:fillRect l="-2842" t="-11628" b="-3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04CE147-49C4-6102-655D-927A650D8CEF}"/>
                  </a:ext>
                </a:extLst>
              </p:cNvPr>
              <p:cNvSpPr txBox="1"/>
              <p:nvPr/>
            </p:nvSpPr>
            <p:spPr>
              <a:xfrm>
                <a:off x="440894" y="2795022"/>
                <a:ext cx="7706597" cy="5800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𝐷</m:t>
                        </m:r>
                      </m:e>
                      <m:sub>
                        <m:sSup>
                          <m:sSupPr>
                            <m:ctrlP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𝛿</m:t>
                            </m:r>
                          </m:e>
                          <m:sup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−1</m:t>
                            </m:r>
                          </m:sup>
                        </m:sSup>
                      </m:sub>
                    </m:sSub>
                    <m:sSub>
                      <m:sSubPr>
                        <m:ctrlP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𝜏</m:t>
                        </m:r>
                      </m:e>
                      <m:sub>
                        <m:sSup>
                          <m:sSupPr>
                            <m:ctrlP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𝜂</m:t>
                            </m:r>
                          </m:e>
                          <m:sup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−1</m:t>
                            </m:r>
                          </m:sup>
                        </m:sSup>
                      </m:sub>
                    </m:sSub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𝑇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𝜏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𝜂</m:t>
                        </m:r>
                      </m:sub>
                    </m:sSub>
                    <m:sSub>
                      <m:sSubPr>
                        <m:ctrlP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𝐷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𝛿</m:t>
                        </m:r>
                      </m:sub>
                    </m:sSub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satisfy the above </a:t>
                </a:r>
                <a:r>
                  <a:rPr kumimoji="0" lang="en-US" sz="2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uniformly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in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𝜂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𝛿</m:t>
                    </m:r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04CE147-49C4-6102-655D-927A650D8C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894" y="2795022"/>
                <a:ext cx="7706597" cy="580095"/>
              </a:xfrm>
              <a:prstGeom prst="rect">
                <a:avLst/>
              </a:prstGeom>
              <a:blipFill>
                <a:blip r:embed="rId8"/>
                <a:stretch>
                  <a:fillRect t="-10526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C28D59A-72F1-2E35-96F7-56C7CD383923}"/>
                  </a:ext>
                </a:extLst>
              </p:cNvPr>
              <p:cNvSpPr txBox="1"/>
              <p:nvPr/>
            </p:nvSpPr>
            <p:spPr>
              <a:xfrm>
                <a:off x="415149" y="3409832"/>
                <a:ext cx="7855933" cy="5240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Defn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: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𝑇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:</m:t>
                    </m:r>
                    <m:sSubSup>
                      <m:sSubSup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𝐶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0</m:t>
                        </m:r>
                      </m:sub>
                      <m:sup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∞</m:t>
                        </m:r>
                      </m:sup>
                    </m:sSubSup>
                    <m:d>
                      <m:d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ℍ</m:t>
                            </m:r>
                          </m:e>
                          <m:sup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</m:t>
                            </m:r>
                          </m:sup>
                        </m:sSup>
                      </m:e>
                    </m:d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→</m:t>
                    </m:r>
                    <m:sSup>
                      <m:sSup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𝐶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∞</m:t>
                        </m:r>
                      </m:sup>
                    </m:sSup>
                    <m:d>
                      <m:d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ℍ</m:t>
                            </m:r>
                          </m:e>
                          <m:sup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</m:t>
                            </m:r>
                          </m:sup>
                        </m:sSup>
                      </m:e>
                    </m: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is a singular integral if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C28D59A-72F1-2E35-96F7-56C7CD3839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149" y="3409832"/>
                <a:ext cx="7855933" cy="524054"/>
              </a:xfrm>
              <a:prstGeom prst="rect">
                <a:avLst/>
              </a:prstGeom>
              <a:blipFill>
                <a:blip r:embed="rId9"/>
                <a:stretch>
                  <a:fillRect l="-1552" t="-10465" r="-621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3EC6E0A-A2B2-697B-1471-398E190E0C10}"/>
                  </a:ext>
                </a:extLst>
              </p:cNvPr>
              <p:cNvSpPr txBox="1"/>
              <p:nvPr/>
            </p:nvSpPr>
            <p:spPr>
              <a:xfrm>
                <a:off x="583007" y="3773701"/>
                <a:ext cx="7975838" cy="7340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(Growth):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W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ξ</m:t>
                            </m:r>
                          </m:sub>
                          <m:sup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𝛼</m:t>
                            </m:r>
                          </m:sup>
                        </m:sSubSup>
                        <m:sSubSup>
                          <m:sSubSup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W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η</m:t>
                            </m:r>
                          </m:sub>
                          <m:sup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𝛽</m:t>
                            </m:r>
                          </m:sup>
                        </m:sSubSup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𝑇</m:t>
                        </m:r>
                        <m:d>
                          <m:d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kumimoji="0" lang="en-US" sz="2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ξ</m:t>
                            </m:r>
                            <m:r>
                              <a:rPr kumimoji="0" lang="en-US" sz="2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,</m:t>
                            </m:r>
                            <m:r>
                              <m:rPr>
                                <m:sty m:val="p"/>
                              </m:rPr>
                              <a:rPr kumimoji="0" lang="en-US" sz="2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η</m:t>
                            </m:r>
                          </m:e>
                        </m:d>
                      </m:e>
                    </m:d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≤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𝐶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𝛼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𝛽</m:t>
                        </m:r>
                      </m:sub>
                    </m:sSub>
                    <m:sSup>
                      <m:sSup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d>
                          <m:dPr>
                            <m:begChr m:val="‖"/>
                            <m:endChr m:val="‖"/>
                            <m:ctrlP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kumimoji="0" lang="en-US" sz="2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pPr>
                              <m:e>
                                <m:r>
                                  <a:rPr kumimoji="0" lang="en-US" sz="2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𝜂</m:t>
                                </m:r>
                              </m:e>
                              <m:sup>
                                <m:r>
                                  <a:rPr kumimoji="0" lang="en-US" sz="2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−1</m:t>
                                </m:r>
                              </m:sup>
                            </m:sSup>
                            <m: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𝜉</m:t>
                            </m:r>
                          </m:e>
                        </m:d>
                      </m:e>
                      <m:sup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−4−</m:t>
                        </m:r>
                        <m:d>
                          <m:dPr>
                            <m:begChr m:val="|"/>
                            <m:endChr m:val="|"/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𝛼</m:t>
                            </m:r>
                          </m:e>
                        </m:d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−</m:t>
                        </m:r>
                        <m:d>
                          <m:dPr>
                            <m:begChr m:val="|"/>
                            <m:endChr m:val="|"/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𝛽</m:t>
                            </m:r>
                          </m:e>
                        </m:d>
                      </m:sup>
                    </m:sSup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3EC6E0A-A2B2-697B-1471-398E190E0C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007" y="3773701"/>
                <a:ext cx="7975838" cy="734047"/>
              </a:xfrm>
              <a:prstGeom prst="rect">
                <a:avLst/>
              </a:prstGeom>
              <a:blipFill>
                <a:blip r:embed="rId10"/>
                <a:stretch>
                  <a:fillRect l="-1606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A408EF3-704C-74C7-2335-132471498F43}"/>
                  </a:ext>
                </a:extLst>
              </p:cNvPr>
              <p:cNvSpPr txBox="1"/>
              <p:nvPr/>
            </p:nvSpPr>
            <p:spPr>
              <a:xfrm>
                <a:off x="583007" y="4437032"/>
                <a:ext cx="5287345" cy="5786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(Cancellation):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∀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𝜙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∈</m:t>
                    </m:r>
                    <m:sSubSup>
                      <m:sSubSup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𝐶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0</m:t>
                        </m:r>
                      </m:sub>
                      <m:sup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∞</m:t>
                        </m:r>
                      </m:sup>
                    </m:sSubSup>
                    <m:d>
                      <m:d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𝐵</m:t>
                            </m:r>
                          </m:e>
                          <m:sup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3</m:t>
                            </m:r>
                          </m:sup>
                        </m:sSup>
                        <m:d>
                          <m:d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</m:t>
                            </m:r>
                          </m:e>
                        </m:d>
                      </m:e>
                    </m: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,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A408EF3-704C-74C7-2335-132471498F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007" y="4437032"/>
                <a:ext cx="5287345" cy="578685"/>
              </a:xfrm>
              <a:prstGeom prst="rect">
                <a:avLst/>
              </a:prstGeom>
              <a:blipFill>
                <a:blip r:embed="rId11"/>
                <a:stretch>
                  <a:fillRect l="-2422" t="-5263" r="-1384" b="-2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Arrow: Down 22">
            <a:extLst>
              <a:ext uri="{FF2B5EF4-FFF2-40B4-BE49-F238E27FC236}">
                <a16:creationId xmlns:a16="http://schemas.microsoft.com/office/drawing/2014/main" id="{2D0F680A-6084-96C6-8600-42B415CD1FEF}"/>
              </a:ext>
            </a:extLst>
          </p:cNvPr>
          <p:cNvSpPr/>
          <p:nvPr/>
        </p:nvSpPr>
        <p:spPr>
          <a:xfrm>
            <a:off x="4337139" y="2739036"/>
            <a:ext cx="752782" cy="1218131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CC1B6B2-5D37-2235-F6E7-6DF2558FF322}"/>
                  </a:ext>
                </a:extLst>
              </p:cNvPr>
              <p:cNvSpPr txBox="1"/>
              <p:nvPr/>
            </p:nvSpPr>
            <p:spPr>
              <a:xfrm>
                <a:off x="111765" y="5999166"/>
                <a:ext cx="1196846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SIOs form an algebra, bounded on lots of spaces like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𝐿</m:t>
                        </m:r>
                      </m:e>
                      <m:sup>
                        <m:r>
                          <a:rPr kumimoji="0" lang="en-US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𝑝</m:t>
                        </m:r>
                      </m:sup>
                    </m:sSup>
                    <m:r>
                      <a:rPr kumimoji="0" lang="en-US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,1&lt;</m:t>
                    </m:r>
                    <m:r>
                      <a:rPr kumimoji="0" lang="en-US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𝑝</m:t>
                    </m:r>
                    <m:r>
                      <a:rPr kumimoji="0" lang="en-US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&lt;∞</m:t>
                    </m:r>
                  </m:oMath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719D2F1-31AC-F32C-9BEB-38B299BDBB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65" y="5999166"/>
                <a:ext cx="11968469" cy="584775"/>
              </a:xfrm>
              <a:prstGeom prst="rect">
                <a:avLst/>
              </a:prstGeom>
              <a:blipFill>
                <a:blip r:embed="rId12"/>
                <a:stretch>
                  <a:fillRect l="-1273" t="-12500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35F22627-D54A-C8DD-E440-B2AD8F308D30}"/>
                  </a:ext>
                </a:extLst>
              </p:cNvPr>
              <p:cNvSpPr txBox="1"/>
              <p:nvPr/>
            </p:nvSpPr>
            <p:spPr>
              <a:xfrm>
                <a:off x="3136969" y="1640618"/>
                <a:ext cx="1833714" cy="5132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𝑈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∩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𝑉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=∅</m:t>
                    </m:r>
                  </m:oMath>
                </a14:m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3EEC480-19EC-4BC2-E909-8F2BA3065B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6969" y="1640618"/>
                <a:ext cx="1833714" cy="51328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9545D5B1-6DE2-B399-70A7-0925029E23C8}"/>
                  </a:ext>
                </a:extLst>
              </p:cNvPr>
              <p:cNvSpPr txBox="1"/>
              <p:nvPr/>
            </p:nvSpPr>
            <p:spPr>
              <a:xfrm>
                <a:off x="5026707" y="3150188"/>
                <a:ext cx="284937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𝜉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=0,</m:t>
                      </m:r>
                      <m:d>
                        <m:dPr>
                          <m:begChr m:val="‖"/>
                          <m:endChr m:val="‖"/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𝜂</m:t>
                              </m:r>
                            </m:e>
                            <m:sup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−1</m:t>
                              </m:r>
                            </m:sup>
                          </m:sSup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𝜉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=1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9545D5B1-6DE2-B399-70A7-0925029E23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6707" y="3150188"/>
                <a:ext cx="2849370" cy="43088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3DCCF3C3-BDD6-06EB-5593-3CBAA65CDE90}"/>
              </a:ext>
            </a:extLst>
          </p:cNvPr>
          <p:cNvCxnSpPr>
            <a:cxnSpLocks/>
            <a:endCxn id="18" idx="3"/>
          </p:cNvCxnSpPr>
          <p:nvPr/>
        </p:nvCxnSpPr>
        <p:spPr>
          <a:xfrm flipH="1">
            <a:off x="8558845" y="4140725"/>
            <a:ext cx="5046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ADDE7BAD-4452-761C-AF4D-328A19F3A512}"/>
              </a:ext>
            </a:extLst>
          </p:cNvPr>
          <p:cNvSpPr txBox="1"/>
          <p:nvPr/>
        </p:nvSpPr>
        <p:spPr>
          <a:xfrm>
            <a:off x="8679181" y="3941891"/>
            <a:ext cx="3316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not integrable (singular integral)</a:t>
            </a:r>
          </a:p>
        </p:txBody>
      </p:sp>
      <p:sp>
        <p:nvSpPr>
          <p:cNvPr id="36" name="Arrow: Down 35">
            <a:extLst>
              <a:ext uri="{FF2B5EF4-FFF2-40B4-BE49-F238E27FC236}">
                <a16:creationId xmlns:a16="http://schemas.microsoft.com/office/drawing/2014/main" id="{DD81CDEC-3D80-9B3D-FD0B-5108561AC23E}"/>
              </a:ext>
            </a:extLst>
          </p:cNvPr>
          <p:cNvSpPr/>
          <p:nvPr/>
        </p:nvSpPr>
        <p:spPr>
          <a:xfrm>
            <a:off x="2093262" y="1272057"/>
            <a:ext cx="752782" cy="3816378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A1685CBF-C2A2-3984-7EDC-D7776D188344}"/>
                  </a:ext>
                </a:extLst>
              </p:cNvPr>
              <p:cNvSpPr txBox="1"/>
              <p:nvPr/>
            </p:nvSpPr>
            <p:spPr>
              <a:xfrm>
                <a:off x="119572" y="3150188"/>
                <a:ext cx="205319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𝑅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=1,</m:t>
                      </m:r>
                      <m:r>
                        <m:rPr>
                          <m:sty m:val="p"/>
                        </m:rP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η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=0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A1685CBF-C2A2-3984-7EDC-D7776D1883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572" y="3150188"/>
                <a:ext cx="2053190" cy="43088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0DCA135-1BF5-A6FA-5F78-8B8FE22D3315}"/>
                  </a:ext>
                </a:extLst>
              </p:cNvPr>
              <p:cNvSpPr txBox="1"/>
              <p:nvPr/>
            </p:nvSpPr>
            <p:spPr>
              <a:xfrm>
                <a:off x="8902703" y="3342814"/>
                <a:ext cx="179286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𝑊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𝑌</m:t>
                          </m:r>
                        </m:e>
                      </m:d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0DCA135-1BF5-A6FA-5F78-8B8FE22D33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2703" y="3342814"/>
                <a:ext cx="1792863" cy="430887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3E3BFC46-A740-26F8-4420-72394A087D64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805103" y="4987613"/>
            <a:ext cx="8130498" cy="76447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8810579-AC7B-D49D-2B5D-C457BE1DAD3B}"/>
                  </a:ext>
                </a:extLst>
              </p:cNvPr>
              <p:cNvSpPr txBox="1"/>
              <p:nvPr/>
            </p:nvSpPr>
            <p:spPr>
              <a:xfrm>
                <a:off x="8435186" y="2842486"/>
                <a:ext cx="281006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And the same 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𝑇</m:t>
                        </m:r>
                      </m:e>
                      <m:sup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∗</m:t>
                        </m:r>
                      </m:sup>
                    </m:sSup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8810579-AC7B-D49D-2B5D-C457BE1DAD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5186" y="2842486"/>
                <a:ext cx="2810065" cy="461665"/>
              </a:xfrm>
              <a:prstGeom prst="rect">
                <a:avLst/>
              </a:prstGeom>
              <a:blipFill>
                <a:blip r:embed="rId18"/>
                <a:stretch>
                  <a:fillRect l="-3471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631D5E3-EE50-BE9B-B98B-6A3A407D4F09}"/>
                  </a:ext>
                </a:extLst>
              </p:cNvPr>
              <p:cNvSpPr txBox="1"/>
              <p:nvPr/>
            </p:nvSpPr>
            <p:spPr>
              <a:xfrm>
                <a:off x="7730012" y="5624432"/>
                <a:ext cx="237308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And the same 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𝑇</m:t>
                        </m:r>
                      </m:e>
                      <m:sup>
                        <m:r>
                          <a:rPr kumimoji="0" 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∗</m:t>
                        </m:r>
                      </m:sup>
                    </m:sSup>
                  </m:oMath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631D5E3-EE50-BE9B-B98B-6A3A407D4F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30012" y="5624432"/>
                <a:ext cx="2373086" cy="400110"/>
              </a:xfrm>
              <a:prstGeom prst="rect">
                <a:avLst/>
              </a:prstGeom>
              <a:blipFill>
                <a:blip r:embed="rId19"/>
                <a:stretch>
                  <a:fillRect l="-2571" t="-7692" b="-2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45930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1D"/>
                                      </p:to>
                                    </p:animClr>
                                    <p:set>
                                      <p:cBhvr>
                                        <p:cTn id="8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1D"/>
                                      </p:to>
                                    </p:animClr>
                                    <p:set>
                                      <p:cBhvr>
                                        <p:cTn id="9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1D"/>
                                      </p:to>
                                    </p:animClr>
                                    <p:set>
                                      <p:cBhvr>
                                        <p:cTn id="9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1D"/>
                                      </p:to>
                                    </p:animClr>
                                    <p:set>
                                      <p:cBhvr>
                                        <p:cTn id="9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10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 animBg="1"/>
      <p:bldP spid="14" grpId="0"/>
      <p:bldP spid="15" grpId="0"/>
      <p:bldP spid="16" grpId="0"/>
      <p:bldP spid="17" grpId="0"/>
      <p:bldP spid="18" grpId="0"/>
      <p:bldP spid="19" grpId="0"/>
      <p:bldP spid="23" grpId="0" animBg="1"/>
      <p:bldP spid="23" grpId="1" animBg="1"/>
      <p:bldP spid="24" grpId="0"/>
      <p:bldP spid="26" grpId="0"/>
      <p:bldP spid="30" grpId="0"/>
      <p:bldP spid="30" grpId="1"/>
      <p:bldP spid="35" grpId="0"/>
      <p:bldP spid="36" grpId="0" animBg="1"/>
      <p:bldP spid="36" grpId="1" animBg="1"/>
      <p:bldP spid="37" grpId="0"/>
      <p:bldP spid="37" grpId="1"/>
      <p:bldP spid="5" grpId="0"/>
      <p:bldP spid="2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508C494-AFE6-B17C-BEC1-DD8407CE6D14}"/>
                  </a:ext>
                </a:extLst>
              </p:cNvPr>
              <p:cNvSpPr txBox="1"/>
              <p:nvPr/>
            </p:nvSpPr>
            <p:spPr>
              <a:xfrm>
                <a:off x="2629538" y="85917"/>
                <a:ext cx="693292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>
                    <a:solidFill>
                      <a:srgbClr val="0070C0"/>
                    </a:solidFill>
                  </a:rPr>
                  <a:t>Fundamental solution for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ℒ</m:t>
                    </m:r>
                    <m:r>
                      <a:rPr lang="en-US" sz="32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32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en-US" sz="32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2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32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p>
                        <m:r>
                          <a:rPr lang="en-US" sz="32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32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508C494-AFE6-B17C-BEC1-DD8407CE6D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9538" y="85917"/>
                <a:ext cx="6932924" cy="584775"/>
              </a:xfrm>
              <a:prstGeom prst="rect">
                <a:avLst/>
              </a:prstGeom>
              <a:blipFill>
                <a:blip r:embed="rId2"/>
                <a:stretch>
                  <a:fillRect l="-2197" t="-12500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440298F-8032-29DE-DC4B-1410D9FA6A9E}"/>
                  </a:ext>
                </a:extLst>
              </p:cNvPr>
              <p:cNvSpPr txBox="1"/>
              <p:nvPr/>
            </p:nvSpPr>
            <p:spPr>
              <a:xfrm>
                <a:off x="4029389" y="889851"/>
                <a:ext cx="2502672" cy="4439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sSup>
                            <m:sSup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ℒ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ℒ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440298F-8032-29DE-DC4B-1410D9FA6A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9389" y="889851"/>
                <a:ext cx="2502672" cy="44396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E381208-75FB-FB40-1C43-446EE184FEA4}"/>
                  </a:ext>
                </a:extLst>
              </p:cNvPr>
              <p:cNvSpPr txBox="1"/>
              <p:nvPr/>
            </p:nvSpPr>
            <p:spPr>
              <a:xfrm>
                <a:off x="7586024" y="846057"/>
                <a:ext cx="1976438" cy="4877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sSup>
                            <m:sSup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ℒ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ℒ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E381208-75FB-FB40-1C43-446EE184FE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6024" y="846057"/>
                <a:ext cx="1976438" cy="48776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3D1FFB7-C1C4-B552-D83F-58026E7D3EF5}"/>
                  </a:ext>
                </a:extLst>
              </p:cNvPr>
              <p:cNvSpPr txBox="1"/>
              <p:nvPr/>
            </p:nvSpPr>
            <p:spPr>
              <a:xfrm>
                <a:off x="886490" y="1509184"/>
                <a:ext cx="202478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3D1FFB7-C1C4-B552-D83F-58026E7D3E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490" y="1509184"/>
                <a:ext cx="2024785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8E22234-1313-02F4-C807-BB4F1C8B1A89}"/>
                  </a:ext>
                </a:extLst>
              </p:cNvPr>
              <p:cNvSpPr txBox="1"/>
              <p:nvPr/>
            </p:nvSpPr>
            <p:spPr>
              <a:xfrm>
                <a:off x="3935934" y="1496103"/>
                <a:ext cx="2689582" cy="4439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sSup>
                            <m:sSup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𝑇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sup>
                      </m:sSup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8E22234-1313-02F4-C807-BB4F1C8B1A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5934" y="1496103"/>
                <a:ext cx="2689582" cy="44396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2C4EF0F-300E-FA8D-5DC5-573AF7E6B7C2}"/>
                  </a:ext>
                </a:extLst>
              </p:cNvPr>
              <p:cNvSpPr txBox="1"/>
              <p:nvPr/>
            </p:nvSpPr>
            <p:spPr>
              <a:xfrm>
                <a:off x="7650175" y="1452309"/>
                <a:ext cx="1972591" cy="4877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sSup>
                            <m:sSup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𝑇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2C4EF0F-300E-FA8D-5DC5-573AF7E6B7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0175" y="1452309"/>
                <a:ext cx="1972591" cy="48776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9BFDAC5-813B-C2D6-AB9D-08D512F2B229}"/>
                  </a:ext>
                </a:extLst>
              </p:cNvPr>
              <p:cNvSpPr txBox="1"/>
              <p:nvPr/>
            </p:nvSpPr>
            <p:spPr>
              <a:xfrm>
                <a:off x="3935934" y="1992170"/>
                <a:ext cx="2939010" cy="43531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sSup>
                            <m:sSup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sub>
                      </m:sSub>
                      <m:r>
                        <m:rPr>
                          <m:sty m:val="p"/>
                        </m:rPr>
                        <a:rPr lang="en-US" sz="2800" b="0" i="1" smtClean="0">
                          <a:latin typeface="Cambria Math" panose="02040503050406030204" pitchFamily="18" charset="0"/>
                        </a:rPr>
                        <m:t>XY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𝑇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800" b="0" i="1" smtClean="0">
                          <a:latin typeface="Cambria Math" panose="02040503050406030204" pitchFamily="18" charset="0"/>
                        </a:rPr>
                        <m:t>XY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9BFDAC5-813B-C2D6-AB9D-08D512F2B2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5934" y="1992170"/>
                <a:ext cx="2939010" cy="43531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E8ED549-507C-B853-F96B-F584832CFDFA}"/>
                  </a:ext>
                </a:extLst>
              </p:cNvPr>
              <p:cNvSpPr txBox="1"/>
              <p:nvPr/>
            </p:nvSpPr>
            <p:spPr>
              <a:xfrm>
                <a:off x="886490" y="2427482"/>
                <a:ext cx="764286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ℒ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</m:sSup>
                  </m:oMath>
                </a14:m>
                <a:r>
                  <a:rPr lang="en-US" sz="2800" dirty="0"/>
                  <a:t> near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𝜉</m:t>
                    </m:r>
                  </m:oMath>
                </a14:m>
                <a:r>
                  <a:rPr lang="en-US" sz="2800" dirty="0"/>
                  <a:t> ⇒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</m:sSup>
                  </m:oMath>
                </a14:m>
                <a:r>
                  <a:rPr lang="en-US" sz="2800" dirty="0"/>
                  <a:t> near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𝜉</m:t>
                    </m:r>
                  </m:oMath>
                </a14:m>
                <a:r>
                  <a:rPr lang="en-US" sz="2800" dirty="0"/>
                  <a:t> (hypoellipticity)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E8ED549-507C-B853-F96B-F584832CFD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490" y="2427482"/>
                <a:ext cx="7642861" cy="523220"/>
              </a:xfrm>
              <a:prstGeom prst="rect">
                <a:avLst/>
              </a:prstGeom>
              <a:blipFill>
                <a:blip r:embed="rId9"/>
                <a:stretch>
                  <a:fillRect t="-15116" r="-558" b="-3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6A9C4C4-3225-AE8B-AA4B-0F94F25C57F5}"/>
                  </a:ext>
                </a:extLst>
              </p:cNvPr>
              <p:cNvSpPr txBox="1"/>
              <p:nvPr/>
            </p:nvSpPr>
            <p:spPr>
              <a:xfrm>
                <a:off x="251548" y="3081470"/>
                <a:ext cx="80769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∩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=∅</m:t>
                    </m:r>
                  </m:oMath>
                </a14:m>
                <a:r>
                  <a:rPr lang="en-US" sz="2800" dirty="0"/>
                  <a:t>,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ℰ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</m:d>
                  </m:oMath>
                </a14:m>
                <a:r>
                  <a:rPr lang="en-US" sz="2800" dirty="0"/>
                  <a:t>   ⇒  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ℒ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𝑇𝑓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"/>
                            <m:endChr m:val="|"/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​</m:t>
                            </m:r>
                          </m:e>
                        </m:d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𝑓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"/>
                            <m:endChr m:val="|"/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​</m:t>
                            </m:r>
                          </m:e>
                        </m:d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=0∈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</m:sSup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d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6A9C4C4-3225-AE8B-AA4B-0F94F25C57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48" y="3081470"/>
                <a:ext cx="8076955" cy="430887"/>
              </a:xfrm>
              <a:prstGeom prst="rect">
                <a:avLst/>
              </a:prstGeom>
              <a:blipFill>
                <a:blip r:embed="rId10"/>
                <a:stretch>
                  <a:fillRect t="-29577" b="-492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7783EA3-64D0-BDE1-8615-63E25581D10F}"/>
                  </a:ext>
                </a:extLst>
              </p:cNvPr>
              <p:cNvSpPr txBox="1"/>
              <p:nvPr/>
            </p:nvSpPr>
            <p:spPr>
              <a:xfrm>
                <a:off x="8570252" y="3035303"/>
                <a:ext cx="289630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⇒  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𝑇𝑓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"/>
                            <m:endChr m:val="|"/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​</m:t>
                            </m:r>
                          </m:e>
                        </m:d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</m:sSup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d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7783EA3-64D0-BDE1-8615-63E25581D1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0252" y="3035303"/>
                <a:ext cx="2896306" cy="523220"/>
              </a:xfrm>
              <a:prstGeom prst="rect">
                <a:avLst/>
              </a:prstGeom>
              <a:blipFill>
                <a:blip r:embed="rId11"/>
                <a:stretch>
                  <a:fillRect l="-4421" t="-16279" b="-27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8696931-9759-C8DB-FD03-BAA38A158C69}"/>
                  </a:ext>
                </a:extLst>
              </p:cNvPr>
              <p:cNvSpPr txBox="1"/>
              <p:nvPr/>
            </p:nvSpPr>
            <p:spPr>
              <a:xfrm>
                <a:off x="284215" y="3807953"/>
                <a:ext cx="5641481" cy="4326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∈</m:t>
                    </m:r>
                    <m:sSubSup>
                      <m:sSub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</m:sSubSup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ℝ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sz="2800" dirty="0"/>
                  <a:t>   ⇒    </a:t>
                </a:r>
                <a14:m>
                  <m:oMath xmlns:m="http://schemas.openxmlformats.org/officeDocument/2006/math"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ℒ</m:t>
                    </m:r>
                    <m:r>
                      <m:rPr>
                        <m:sty m:val="p"/>
                      </m:rPr>
                      <a:rPr lang="en-US" sz="2800" b="0" i="1" smtClean="0">
                        <a:latin typeface="Cambria Math" panose="02040503050406030204" pitchFamily="18" charset="0"/>
                      </a:rPr>
                      <m:t>T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∈</m:t>
                    </m:r>
                    <m:sSubSup>
                      <m:sSub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</m:sSubSup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ℝ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e>
                    </m:d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8696931-9759-C8DB-FD03-BAA38A158C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215" y="3807953"/>
                <a:ext cx="5641481" cy="432619"/>
              </a:xfrm>
              <a:prstGeom prst="rect">
                <a:avLst/>
              </a:prstGeom>
              <a:blipFill>
                <a:blip r:embed="rId12"/>
                <a:stretch>
                  <a:fillRect l="-108" t="-28169" b="-450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D379A6C-B534-8066-2998-799BF45B1148}"/>
                  </a:ext>
                </a:extLst>
              </p:cNvPr>
              <p:cNvSpPr txBox="1"/>
              <p:nvPr/>
            </p:nvSpPr>
            <p:spPr>
              <a:xfrm>
                <a:off x="6162823" y="3755433"/>
                <a:ext cx="278736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⇒  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𝑇𝑓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</m:sSup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ℝ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e>
                    </m:d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D379A6C-B534-8066-2998-799BF45B11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2823" y="3755433"/>
                <a:ext cx="2787366" cy="523220"/>
              </a:xfrm>
              <a:prstGeom prst="rect">
                <a:avLst/>
              </a:prstGeom>
              <a:blipFill>
                <a:blip r:embed="rId13"/>
                <a:stretch>
                  <a:fillRect l="-4595" t="-13953" b="-290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FB1D7FEC-9C46-E29F-93CB-6EBBB35CE4C1}"/>
              </a:ext>
            </a:extLst>
          </p:cNvPr>
          <p:cNvSpPr txBox="1"/>
          <p:nvPr/>
        </p:nvSpPr>
        <p:spPr>
          <a:xfrm>
            <a:off x="26149" y="4445882"/>
            <a:ext cx="78334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/>
              <a:t>Combine with translation and dilation invariance: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05CBE3F-56C9-25B9-DCE8-CD70BA06ACF8}"/>
                  </a:ext>
                </a:extLst>
              </p:cNvPr>
              <p:cNvSpPr txBox="1"/>
              <p:nvPr/>
            </p:nvSpPr>
            <p:spPr>
              <a:xfrm>
                <a:off x="7795809" y="4484478"/>
                <a:ext cx="437004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𝑋𝑌𝑇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𝑌𝑋𝑇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2800" dirty="0"/>
                  <a:t> are SIOs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05CBE3F-56C9-25B9-DCE8-CD70BA06AC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5809" y="4484478"/>
                <a:ext cx="4370042" cy="430887"/>
              </a:xfrm>
              <a:prstGeom prst="rect">
                <a:avLst/>
              </a:prstGeom>
              <a:blipFill>
                <a:blip r:embed="rId14"/>
                <a:stretch>
                  <a:fillRect l="-139" t="-24286" r="-3626" b="-5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5F8EBF4-8EE8-382C-2322-7681BA40A5EF}"/>
                  </a:ext>
                </a:extLst>
              </p:cNvPr>
              <p:cNvSpPr txBox="1"/>
              <p:nvPr/>
            </p:nvSpPr>
            <p:spPr>
              <a:xfrm>
                <a:off x="26149" y="5007698"/>
                <a:ext cx="1103584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800" dirty="0"/>
                  <a:t>Conclude: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sz="2800" dirty="0"/>
                  <a:t> is two derivatives better than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ℒ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sz="2800" dirty="0"/>
                  <a:t> in </a:t>
                </a:r>
                <a:r>
                  <a:rPr lang="en-US" sz="2800" i="1" dirty="0"/>
                  <a:t>lots</a:t>
                </a:r>
                <a:r>
                  <a:rPr lang="en-US" sz="2800" dirty="0"/>
                  <a:t> of function spaces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5F8EBF4-8EE8-382C-2322-7681BA40A5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49" y="5007698"/>
                <a:ext cx="11035842" cy="523220"/>
              </a:xfrm>
              <a:prstGeom prst="rect">
                <a:avLst/>
              </a:prstGeom>
              <a:blipFill>
                <a:blip r:embed="rId15"/>
                <a:stretch>
                  <a:fillRect l="-1104" t="-11628" r="-55" b="-3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BD60BA4-7F75-0F97-BD78-11886BDE5791}"/>
                  </a:ext>
                </a:extLst>
              </p:cNvPr>
              <p:cNvSpPr txBox="1"/>
              <p:nvPr/>
            </p:nvSpPr>
            <p:spPr>
              <a:xfrm>
                <a:off x="2259382" y="5623251"/>
                <a:ext cx="7806881" cy="539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ℒ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∈</m:t>
                    </m:r>
                    <m:sSubSup>
                      <m:sSub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loc</m:t>
                        </m:r>
                      </m:sub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sz="2800" dirty="0"/>
                  <a:t> ⇒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𝑋𝑌𝑢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𝑌𝑋𝑢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∈</m:t>
                    </m:r>
                    <m:sSubSup>
                      <m:sSub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loc</m:t>
                        </m:r>
                      </m:sub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1&lt;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&lt;∞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BD60BA4-7F75-0F97-BD78-11886BDE57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9382" y="5623251"/>
                <a:ext cx="7806881" cy="539443"/>
              </a:xfrm>
              <a:prstGeom prst="rect">
                <a:avLst/>
              </a:prstGeom>
              <a:blipFill>
                <a:blip r:embed="rId16"/>
                <a:stretch>
                  <a:fillRect l="-78" t="-16854" b="-224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5B373B03-2933-1C58-49FE-4EAA9167F00B}"/>
              </a:ext>
            </a:extLst>
          </p:cNvPr>
          <p:cNvSpPr txBox="1"/>
          <p:nvPr/>
        </p:nvSpPr>
        <p:spPr>
          <a:xfrm>
            <a:off x="79712" y="6207490"/>
            <a:ext cx="46506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i="1" dirty="0"/>
              <a:t>Only</a:t>
            </a:r>
            <a:r>
              <a:rPr lang="en-US" sz="2800" dirty="0"/>
              <a:t> used hypoellipticity and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CCE91F7-C6CB-0059-84C4-302121079890}"/>
              </a:ext>
            </a:extLst>
          </p:cNvPr>
          <p:cNvSpPr txBox="1"/>
          <p:nvPr/>
        </p:nvSpPr>
        <p:spPr>
          <a:xfrm>
            <a:off x="4581238" y="6218551"/>
            <a:ext cx="54273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translation and dilation invariance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ACDDF11-8AD7-2E18-BEA6-36439A28689C}"/>
              </a:ext>
            </a:extLst>
          </p:cNvPr>
          <p:cNvSpPr txBox="1"/>
          <p:nvPr/>
        </p:nvSpPr>
        <p:spPr>
          <a:xfrm>
            <a:off x="4581238" y="6207490"/>
            <a:ext cx="22364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>
                <a:solidFill>
                  <a:srgbClr val="0070C0"/>
                </a:solidFill>
              </a:rPr>
              <a:t>(quantitative)</a:t>
            </a:r>
            <a:endParaRPr lang="en-US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1734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003 0.00092 L 0.17539 0.00278 " pathEditMode="relative" rAng="0" ptsTypes="AA">
                                      <p:cBhvr>
                                        <p:cTn id="8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71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1" grpId="1"/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2F4A88A-D6D3-A3D2-09BC-D3276E8C57EF}"/>
                  </a:ext>
                </a:extLst>
              </p:cNvPr>
              <p:cNvSpPr txBox="1"/>
              <p:nvPr/>
            </p:nvSpPr>
            <p:spPr>
              <a:xfrm>
                <a:off x="3975131" y="85917"/>
                <a:ext cx="424173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>
                    <a:solidFill>
                      <a:srgbClr val="0070C0"/>
                    </a:solidFill>
                  </a:rPr>
                  <a:t>Function spaces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ℍ</m:t>
                        </m:r>
                      </m:e>
                      <m:sup>
                        <m:r>
                          <a:rPr lang="en-US" sz="32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</m:oMath>
                </a14:m>
                <a:endParaRPr lang="en-US" sz="32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2F4A88A-D6D3-A3D2-09BC-D3276E8C57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5131" y="85917"/>
                <a:ext cx="4241739" cy="584775"/>
              </a:xfrm>
              <a:prstGeom prst="rect">
                <a:avLst/>
              </a:prstGeom>
              <a:blipFill>
                <a:blip r:embed="rId2"/>
                <a:stretch>
                  <a:fillRect l="-3592" t="-12500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E10F504-0F34-9190-A990-93F51F4488DE}"/>
                  </a:ext>
                </a:extLst>
              </p:cNvPr>
              <p:cNvSpPr txBox="1"/>
              <p:nvPr/>
            </p:nvSpPr>
            <p:spPr>
              <a:xfrm>
                <a:off x="239340" y="1420693"/>
                <a:ext cx="1976310" cy="4519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</m:acc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∈</m:t>
                      </m:r>
                      <m:sSubSup>
                        <m:sSub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</m:sSubSup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ℝ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E10F504-0F34-9190-A990-93F51F4488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340" y="1420693"/>
                <a:ext cx="1976310" cy="45198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BD85A7D-D2FE-E49F-4C1B-71A2C51D5F33}"/>
                  </a:ext>
                </a:extLst>
              </p:cNvPr>
              <p:cNvSpPr txBox="1"/>
              <p:nvPr/>
            </p:nvSpPr>
            <p:spPr>
              <a:xfrm>
                <a:off x="105458" y="2354064"/>
                <a:ext cx="3387016" cy="44896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acc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𝜉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</m:acc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𝜉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̂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</m:acc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𝜉</m:t>
                          </m:r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BD85A7D-D2FE-E49F-4C1B-71A2C51D5F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458" y="2354064"/>
                <a:ext cx="3387016" cy="44896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813DA6BB-D319-0011-1C20-44D7182F29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2477" y="826058"/>
            <a:ext cx="3735333" cy="118927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7473DE6-E8E8-EA8A-0445-6BEB1E32AB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2477" y="1973813"/>
            <a:ext cx="4140110" cy="107813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51B9BA5-EB74-5200-82B5-54E45E115D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9340" y="3284421"/>
            <a:ext cx="3729671" cy="86095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B6C0CDA-0822-91A6-357A-066DDC7593AD}"/>
                  </a:ext>
                </a:extLst>
              </p:cNvPr>
              <p:cNvSpPr txBox="1"/>
              <p:nvPr/>
            </p:nvSpPr>
            <p:spPr>
              <a:xfrm>
                <a:off x="5078920" y="3193218"/>
                <a:ext cx="1567224" cy="10433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B6C0CDA-0822-91A6-357A-066DDC7593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8920" y="3193218"/>
                <a:ext cx="1567224" cy="104336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Picture 18">
            <a:extLst>
              <a:ext uri="{FF2B5EF4-FFF2-40B4-BE49-F238E27FC236}">
                <a16:creationId xmlns:a16="http://schemas.microsoft.com/office/drawing/2014/main" id="{F672BCCE-0A22-DA35-A9F4-E4C8C7FA454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9340" y="4321042"/>
            <a:ext cx="7711212" cy="109343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C90C3DD-2DAC-EFBB-EE86-B6AC93CE32C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9340" y="5437307"/>
            <a:ext cx="8160267" cy="1288463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F03BD097-0478-640F-22C1-7FA2AC5FDEA0}"/>
              </a:ext>
            </a:extLst>
          </p:cNvPr>
          <p:cNvSpPr txBox="1"/>
          <p:nvPr/>
        </p:nvSpPr>
        <p:spPr>
          <a:xfrm>
            <a:off x="8137546" y="4321042"/>
            <a:ext cx="3531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/>
              <a:t>Function space adapted to group!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338B832-E10D-28B8-170A-7C76CD9BFA5F}"/>
              </a:ext>
            </a:extLst>
          </p:cNvPr>
          <p:cNvSpPr txBox="1"/>
          <p:nvPr/>
        </p:nvSpPr>
        <p:spPr>
          <a:xfrm>
            <a:off x="8374117" y="4790976"/>
            <a:ext cx="30584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Generalizes classical spaces</a:t>
            </a:r>
          </a:p>
          <a:p>
            <a:pPr algn="ctr"/>
            <a:r>
              <a:rPr lang="en-US" dirty="0"/>
              <a:t>(exactly how you want it to)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3D19E8-3652-8D8D-E9A7-5D6988F1F32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250004" y="5758372"/>
            <a:ext cx="3419086" cy="646331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357BD48-5401-9CEB-26D1-B65EAB56BFA6}"/>
              </a:ext>
            </a:extLst>
          </p:cNvPr>
          <p:cNvCxnSpPr>
            <a:cxnSpLocks/>
          </p:cNvCxnSpPr>
          <p:nvPr/>
        </p:nvCxnSpPr>
        <p:spPr>
          <a:xfrm>
            <a:off x="3007087" y="2015328"/>
            <a:ext cx="0" cy="338736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2571F45-6D98-753E-65B5-75BFD6157B32}"/>
              </a:ext>
            </a:extLst>
          </p:cNvPr>
          <p:cNvSpPr txBox="1"/>
          <p:nvPr/>
        </p:nvSpPr>
        <p:spPr>
          <a:xfrm>
            <a:off x="2282846" y="1701316"/>
            <a:ext cx="15500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solidFill>
                  <a:srgbClr val="C00000"/>
                </a:solidFill>
              </a:rPr>
              <a:t>group dilation</a:t>
            </a:r>
          </a:p>
        </p:txBody>
      </p:sp>
    </p:spTree>
    <p:extLst>
      <p:ext uri="{BB962C8B-B14F-4D97-AF65-F5344CB8AC3E}">
        <p14:creationId xmlns:p14="http://schemas.microsoft.com/office/powerpoint/2010/main" val="1839403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5" grpId="0"/>
      <p:bldP spid="22" grpId="0"/>
      <p:bldP spid="23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54AF1A-ABF0-D43F-752C-A57046EE801F}"/>
              </a:ext>
            </a:extLst>
          </p:cNvPr>
          <p:cNvSpPr txBox="1"/>
          <p:nvPr/>
        </p:nvSpPr>
        <p:spPr>
          <a:xfrm>
            <a:off x="1708613" y="85917"/>
            <a:ext cx="87747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70C0"/>
                </a:solidFill>
              </a:rPr>
              <a:t>Spaces of homogeneous type (Coifman—Weiss)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8496576-AF8C-7EE4-1892-421FCB25766B}"/>
                  </a:ext>
                </a:extLst>
              </p:cNvPr>
              <p:cNvSpPr txBox="1"/>
              <p:nvPr/>
            </p:nvSpPr>
            <p:spPr>
              <a:xfrm>
                <a:off x="656650" y="868373"/>
                <a:ext cx="316984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</m:d>
                  </m:oMath>
                </a14:m>
                <a:r>
                  <a:rPr lang="en-US" sz="2800" dirty="0"/>
                  <a:t>=metric space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8496576-AF8C-7EE4-1892-421FCB2576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650" y="868373"/>
                <a:ext cx="3169842" cy="430887"/>
              </a:xfrm>
              <a:prstGeom prst="rect">
                <a:avLst/>
              </a:prstGeom>
              <a:blipFill>
                <a:blip r:embed="rId2"/>
                <a:stretch>
                  <a:fillRect t="-25352" r="-5769" b="-492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5C13771-25AB-A102-320E-85A66125D1BF}"/>
                  </a:ext>
                </a:extLst>
              </p:cNvPr>
              <p:cNvSpPr txBox="1"/>
              <p:nvPr/>
            </p:nvSpPr>
            <p:spPr>
              <a:xfrm>
                <a:off x="7407254" y="868372"/>
                <a:ext cx="265111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sz="2800" dirty="0"/>
                  <a:t>=Borel measure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5C13771-25AB-A102-320E-85A66125D1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7254" y="868372"/>
                <a:ext cx="2651110" cy="430887"/>
              </a:xfrm>
              <a:prstGeom prst="rect">
                <a:avLst/>
              </a:prstGeom>
              <a:blipFill>
                <a:blip r:embed="rId3"/>
                <a:stretch>
                  <a:fillRect l="-230" t="-25352" r="-6897" b="-492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019E598-2813-A91F-2E5F-4E7220B005F5}"/>
                  </a:ext>
                </a:extLst>
              </p:cNvPr>
              <p:cNvSpPr txBox="1"/>
              <p:nvPr/>
            </p:nvSpPr>
            <p:spPr>
              <a:xfrm>
                <a:off x="613691" y="1496939"/>
                <a:ext cx="6931128" cy="5786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800" dirty="0"/>
                  <a:t>Main assumption: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𝜇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d>
                          <m:d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,2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</m:d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≲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𝜇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d>
                          <m:d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</m:d>
                      </m:e>
                    </m:d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019E598-2813-A91F-2E5F-4E7220B005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691" y="1496939"/>
                <a:ext cx="6931128" cy="578685"/>
              </a:xfrm>
              <a:prstGeom prst="rect">
                <a:avLst/>
              </a:prstGeom>
              <a:blipFill>
                <a:blip r:embed="rId4"/>
                <a:stretch>
                  <a:fillRect l="-1847" t="-5319" b="-265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25700CB-4BA7-2A8F-253A-0D4FAC37E4CF}"/>
                  </a:ext>
                </a:extLst>
              </p:cNvPr>
              <p:cNvSpPr txBox="1"/>
              <p:nvPr/>
            </p:nvSpPr>
            <p:spPr>
              <a:xfrm>
                <a:off x="656650" y="2215425"/>
                <a:ext cx="521944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800" dirty="0"/>
                  <a:t>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2800" dirty="0"/>
                  <a:t>,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  <m:d>
                          <m:d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,2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</m:d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d>
                      <m:dPr>
                        <m:begChr m:val="|"/>
                        <m:endChr m:val="|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d>
                          <m:d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</m:d>
                      </m:e>
                    </m:d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25700CB-4BA7-2A8F-253A-0D4FAC37E4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650" y="2215425"/>
                <a:ext cx="5219442" cy="523220"/>
              </a:xfrm>
              <a:prstGeom prst="rect">
                <a:avLst/>
              </a:prstGeom>
              <a:blipFill>
                <a:blip r:embed="rId5"/>
                <a:stretch>
                  <a:fillRect l="-2453" t="-11628" b="-3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66BCD0C-F398-2836-1B59-EBD453244AD8}"/>
                  </a:ext>
                </a:extLst>
              </p:cNvPr>
              <p:cNvSpPr txBox="1"/>
              <p:nvPr/>
            </p:nvSpPr>
            <p:spPr>
              <a:xfrm>
                <a:off x="656650" y="2901871"/>
                <a:ext cx="8673978" cy="5898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800" dirty="0"/>
                  <a:t>Singular Integral Operator: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𝑇𝑓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subHide m:val="on"/>
                        <m:supHide m:val="on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d>
                          <m:d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  <m:d>
                          <m:d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</m:e>
                    </m:nary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66BCD0C-F398-2836-1B59-EBD453244A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650" y="2901871"/>
                <a:ext cx="8673978" cy="589841"/>
              </a:xfrm>
              <a:prstGeom prst="rect">
                <a:avLst/>
              </a:prstGeom>
              <a:blipFill>
                <a:blip r:embed="rId6"/>
                <a:stretch>
                  <a:fillRect l="-1476" t="-7216" b="-195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1FB1090-3B1E-0264-0568-FD8F2C3DE333}"/>
                  </a:ext>
                </a:extLst>
              </p:cNvPr>
              <p:cNvSpPr txBox="1"/>
              <p:nvPr/>
            </p:nvSpPr>
            <p:spPr>
              <a:xfrm>
                <a:off x="3849680" y="3491712"/>
                <a:ext cx="4492640" cy="57054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)|≲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𝐵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1FB1090-3B1E-0264-0568-FD8F2C3DE3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9680" y="3491712"/>
                <a:ext cx="4492640" cy="57054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hought Bubble: Cloud 10">
            <a:extLst>
              <a:ext uri="{FF2B5EF4-FFF2-40B4-BE49-F238E27FC236}">
                <a16:creationId xmlns:a16="http://schemas.microsoft.com/office/drawing/2014/main" id="{21400DC6-91BD-A3F6-4399-AE8831C64737}"/>
              </a:ext>
            </a:extLst>
          </p:cNvPr>
          <p:cNvSpPr/>
          <p:nvPr/>
        </p:nvSpPr>
        <p:spPr>
          <a:xfrm rot="10800000">
            <a:off x="6290336" y="4234469"/>
            <a:ext cx="1761294" cy="1282615"/>
          </a:xfrm>
          <a:prstGeom prst="cloudCallou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B2A3A1E-C5D4-3A33-F1C8-4407A7C9D2A2}"/>
                  </a:ext>
                </a:extLst>
              </p:cNvPr>
              <p:cNvSpPr txBox="1"/>
              <p:nvPr/>
            </p:nvSpPr>
            <p:spPr>
              <a:xfrm>
                <a:off x="6634129" y="4724992"/>
                <a:ext cx="129894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B2A3A1E-C5D4-3A33-F1C8-4407A7C9D2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4129" y="4724992"/>
                <a:ext cx="1298945" cy="369332"/>
              </a:xfrm>
              <a:prstGeom prst="rect">
                <a:avLst/>
              </a:prstGeom>
              <a:blipFill>
                <a:blip r:embed="rId8"/>
                <a:stretch>
                  <a:fillRect r="-939" b="-229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408A3752-6198-EBEF-6559-DF03C1DE735D}"/>
              </a:ext>
            </a:extLst>
          </p:cNvPr>
          <p:cNvSpPr txBox="1"/>
          <p:nvPr/>
        </p:nvSpPr>
        <p:spPr>
          <a:xfrm>
            <a:off x="8382555" y="3600588"/>
            <a:ext cx="21008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C00000"/>
                </a:solidFill>
              </a:rPr>
              <a:t>not integrable!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5D37205-86DD-0057-B924-6DAFB9373CE3}"/>
              </a:ext>
            </a:extLst>
          </p:cNvPr>
          <p:cNvSpPr txBox="1"/>
          <p:nvPr/>
        </p:nvSpPr>
        <p:spPr>
          <a:xfrm>
            <a:off x="613691" y="4317959"/>
            <a:ext cx="37108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/>
              <a:t>Also need cancellation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C2F2F5D-B67B-795A-1541-5E71D4DDC2C7}"/>
                  </a:ext>
                </a:extLst>
              </p:cNvPr>
              <p:cNvSpPr txBox="1"/>
              <p:nvPr/>
            </p:nvSpPr>
            <p:spPr>
              <a:xfrm>
                <a:off x="613691" y="4875777"/>
                <a:ext cx="432842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800" dirty="0"/>
                  <a:t>Bounded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p>
                  </m:oMath>
                </a14:m>
                <a:r>
                  <a:rPr lang="en-US" sz="2800" dirty="0"/>
                  <a:t>,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1&lt;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&lt;∞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C2F2F5D-B67B-795A-1541-5E71D4DDC2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691" y="4875777"/>
                <a:ext cx="4328429" cy="523220"/>
              </a:xfrm>
              <a:prstGeom prst="rect">
                <a:avLst/>
              </a:prstGeom>
              <a:blipFill>
                <a:blip r:embed="rId9"/>
                <a:stretch>
                  <a:fillRect l="-2958" t="-12791" b="-3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09E288C-CE7A-3A54-F0F3-97BB6BCF8ABC}"/>
                  </a:ext>
                </a:extLst>
              </p:cNvPr>
              <p:cNvSpPr txBox="1"/>
              <p:nvPr/>
            </p:nvSpPr>
            <p:spPr>
              <a:xfrm>
                <a:off x="613691" y="5511181"/>
                <a:ext cx="623702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800" dirty="0"/>
                  <a:t>Get function spaces but only for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&lt;1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09E288C-CE7A-3A54-F0F3-97BB6BCF8A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691" y="5511181"/>
                <a:ext cx="6237028" cy="523220"/>
              </a:xfrm>
              <a:prstGeom prst="rect">
                <a:avLst/>
              </a:prstGeom>
              <a:blipFill>
                <a:blip r:embed="rId10"/>
                <a:stretch>
                  <a:fillRect l="-2053" t="-11628" b="-3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A75FFA2C-144A-E660-77FA-48B44CB274E2}"/>
              </a:ext>
            </a:extLst>
          </p:cNvPr>
          <p:cNvSpPr txBox="1"/>
          <p:nvPr/>
        </p:nvSpPr>
        <p:spPr>
          <a:xfrm>
            <a:off x="656650" y="6068999"/>
            <a:ext cx="115114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/>
              <a:t>No such thing as infinite smoothness on metric spaces; problem for PDEs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B5DFCAD-0612-1B0E-D117-4A524CD84044}"/>
              </a:ext>
            </a:extLst>
          </p:cNvPr>
          <p:cNvSpPr txBox="1"/>
          <p:nvPr/>
        </p:nvSpPr>
        <p:spPr>
          <a:xfrm>
            <a:off x="8135150" y="4062253"/>
            <a:ext cx="271542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rgbClr val="0070C0"/>
                </a:solidFill>
              </a:rPr>
              <a:t>Translation and</a:t>
            </a:r>
          </a:p>
          <a:p>
            <a:pPr algn="l"/>
            <a:r>
              <a:rPr lang="en-US" sz="2400" dirty="0">
                <a:solidFill>
                  <a:srgbClr val="0070C0"/>
                </a:solidFill>
              </a:rPr>
              <a:t>dilation invariance!</a:t>
            </a:r>
          </a:p>
        </p:txBody>
      </p:sp>
    </p:spTree>
    <p:extLst>
      <p:ext uri="{BB962C8B-B14F-4D97-AF65-F5344CB8AC3E}">
        <p14:creationId xmlns:p14="http://schemas.microsoft.com/office/powerpoint/2010/main" val="3037251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 animBg="1"/>
      <p:bldP spid="11" grpId="1" animBg="1"/>
      <p:bldP spid="13" grpId="0"/>
      <p:bldP spid="13" grpId="1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7966C61-13CB-50E8-6601-9000DE8DC1A7}"/>
              </a:ext>
            </a:extLst>
          </p:cNvPr>
          <p:cNvSpPr txBox="1"/>
          <p:nvPr/>
        </p:nvSpPr>
        <p:spPr>
          <a:xfrm>
            <a:off x="4335550" y="85917"/>
            <a:ext cx="35209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70C0"/>
                </a:solidFill>
              </a:rPr>
              <a:t>Split the difference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82090A-1819-6B02-E925-F162552B7169}"/>
              </a:ext>
            </a:extLst>
          </p:cNvPr>
          <p:cNvSpPr txBox="1"/>
          <p:nvPr/>
        </p:nvSpPr>
        <p:spPr>
          <a:xfrm>
            <a:off x="603887" y="932811"/>
            <a:ext cx="72525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/>
              <a:t>Next time: A theory with no group, no dilations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4152B9-073D-E7A0-C4B0-5C47EDE35394}"/>
              </a:ext>
            </a:extLst>
          </p:cNvPr>
          <p:cNvSpPr txBox="1"/>
          <p:nvPr/>
        </p:nvSpPr>
        <p:spPr>
          <a:xfrm>
            <a:off x="603887" y="1718150"/>
            <a:ext cx="52921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/>
              <a:t>But still have infinite smoothness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71A4DB-E357-3754-531C-F8D89F43C0EF}"/>
              </a:ext>
            </a:extLst>
          </p:cNvPr>
          <p:cNvSpPr txBox="1"/>
          <p:nvPr/>
        </p:nvSpPr>
        <p:spPr>
          <a:xfrm>
            <a:off x="603887" y="2454765"/>
            <a:ext cx="29897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/>
              <a:t>Apply this to PDEs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B443B5-7CC6-7DEC-B6EE-D0FF4535D915}"/>
              </a:ext>
            </a:extLst>
          </p:cNvPr>
          <p:cNvSpPr txBox="1"/>
          <p:nvPr/>
        </p:nvSpPr>
        <p:spPr>
          <a:xfrm>
            <a:off x="4811129" y="4449262"/>
            <a:ext cx="256974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4000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278132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1100</TotalTime>
  <Words>1548</Words>
  <Application>Microsoft Office PowerPoint</Application>
  <PresentationFormat>Widescreen</PresentationFormat>
  <Paragraphs>220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Aptos</vt:lpstr>
      <vt:lpstr>Aptos Display</vt:lpstr>
      <vt:lpstr>Arial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Brian Street</dc:creator>
  <cp:lastModifiedBy>Brian Street</cp:lastModifiedBy>
  <cp:revision>1</cp:revision>
  <cp:lastPrinted>2026-03-13T19:00:03Z</cp:lastPrinted>
  <dcterms:created xsi:type="dcterms:W3CDTF">2026-03-11T15:06:41Z</dcterms:created>
  <dcterms:modified xsi:type="dcterms:W3CDTF">2026-04-15T13:31:27Z</dcterms:modified>
</cp:coreProperties>
</file>